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4"/>
  </p:sldMasterIdLst>
  <p:notesMasterIdLst>
    <p:notesMasterId r:id="rId10"/>
  </p:notesMasterIdLst>
  <p:sldIdLst>
    <p:sldId id="1985" r:id="rId5"/>
    <p:sldId id="1969" r:id="rId6"/>
    <p:sldId id="335" r:id="rId7"/>
    <p:sldId id="336" r:id="rId8"/>
    <p:sldId id="1986" r:id="rId9"/>
  </p:sldIdLst>
  <p:sldSz cx="12192000" cy="6858000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brandsen Dyre Martin Saxrud" initials="GDMS" lastIdx="1" clrIdx="0">
    <p:extLst>
      <p:ext uri="{19B8F6BF-5375-455C-9EA6-DF929625EA0E}">
        <p15:presenceInfo xmlns:p15="http://schemas.microsoft.com/office/powerpoint/2012/main" userId="S::Dyre.Martin.Saxrud.Gulbrandsen@banenor.no::e4243873-ccf2-4b3d-8ad5-edce9ef89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87A94-DB0A-4D2D-87AB-0E1E93E96AC8}" v="3" dt="2025-10-06T11:05:54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5586"/>
  </p:normalViewPr>
  <p:slideViewPr>
    <p:cSldViewPr snapToGrid="0" snapToObjects="1">
      <p:cViewPr varScale="1">
        <p:scale>
          <a:sx n="75" d="100"/>
          <a:sy n="75" d="100"/>
        </p:scale>
        <p:origin x="1182" y="42"/>
      </p:cViewPr>
      <p:guideLst/>
    </p:cSldViewPr>
  </p:slideViewPr>
  <p:outlineViewPr>
    <p:cViewPr>
      <p:scale>
        <a:sx n="33" d="100"/>
        <a:sy n="33" d="100"/>
      </p:scale>
      <p:origin x="0" y="-64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62F37-6D01-7046-9FF7-DCE24ABE88DE}" type="datetimeFigureOut">
              <a:rPr lang="de-DE" smtClean="0"/>
              <a:t>06.10.2025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5DC7A-8D1B-5045-BBF1-870AC899D4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30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5DC7A-8D1B-5045-BBF1-870AC899D4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5DC7A-8D1B-5045-BBF1-870AC899D4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01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E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933" y="304170"/>
            <a:ext cx="1011768" cy="101087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17" y="1500188"/>
            <a:ext cx="11707283" cy="5176836"/>
          </a:xfrm>
          <a:prstGeom prst="rect">
            <a:avLst/>
          </a:prstGeom>
        </p:spPr>
      </p:pic>
      <p:cxnSp>
        <p:nvCxnSpPr>
          <p:cNvPr id="15" name="Straight Connector 10"/>
          <p:cNvCxnSpPr/>
          <p:nvPr userDrawn="1"/>
        </p:nvCxnSpPr>
        <p:spPr>
          <a:xfrm>
            <a:off x="243417" y="195263"/>
            <a:ext cx="11707283" cy="0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8" y="1027331"/>
            <a:ext cx="10522764" cy="273442"/>
          </a:xfrm>
        </p:spPr>
        <p:txBody>
          <a:bodyPr anchor="ctr">
            <a:noAutofit/>
          </a:bodyPr>
          <a:lstStyle>
            <a:lvl1pPr marL="0" indent="0" algn="l">
              <a:buNone/>
              <a:defRPr sz="3400">
                <a:solidFill>
                  <a:srgbClr val="092A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3418" y="304171"/>
            <a:ext cx="10339916" cy="594599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92A5A"/>
                </a:solidFill>
              </a:defRPr>
            </a:lvl1pPr>
          </a:lstStyle>
          <a:p>
            <a:r>
              <a:rPr lang="nb-NO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7037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9793" y="0"/>
            <a:ext cx="12211793" cy="548680"/>
          </a:xfrm>
          <a:prstGeom prst="rect">
            <a:avLst/>
          </a:prstGeom>
          <a:solidFill>
            <a:srgbClr val="2222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63552" y="116632"/>
            <a:ext cx="8160907" cy="36004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  <a:endParaRPr lang="fr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680"/>
            <a:ext cx="2419200" cy="4608512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dirty="0" smtClean="0">
                <a:solidFill>
                  <a:schemeClr val="dk1"/>
                </a:solidFill>
              </a:defRPr>
            </a:lvl1pPr>
            <a:lvl2pPr>
              <a:defRPr lang="en-US" sz="1800" dirty="0" smtClean="0">
                <a:solidFill>
                  <a:schemeClr val="dk1"/>
                </a:solidFill>
              </a:defRPr>
            </a:lvl2pPr>
            <a:lvl3pPr>
              <a:defRPr lang="en-US" sz="1800" dirty="0" smtClean="0">
                <a:solidFill>
                  <a:schemeClr val="dk1"/>
                </a:solidFill>
              </a:defRPr>
            </a:lvl3pPr>
            <a:lvl4pPr>
              <a:defRPr lang="en-US" sz="1800" dirty="0" smtClean="0">
                <a:solidFill>
                  <a:schemeClr val="dk1"/>
                </a:solidFill>
              </a:defRPr>
            </a:lvl4pPr>
            <a:lvl5pPr>
              <a:defRPr lang="fr-CH" sz="1800" dirty="0">
                <a:solidFill>
                  <a:schemeClr val="dk1"/>
                </a:solidFill>
              </a:defRPr>
            </a:lvl5pPr>
          </a:lstStyle>
          <a:p>
            <a:pPr marL="0" lvl="0"/>
            <a:r>
              <a:rPr lang="fr-CH" dirty="0" err="1"/>
              <a:t>partner_network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437553" y="548681"/>
            <a:ext cx="2419200" cy="2318737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pPr marL="0" lvl="0"/>
            <a:r>
              <a:rPr lang="fr-CH" sz="1200" dirty="0" err="1"/>
              <a:t>key_activities</a:t>
            </a:r>
            <a:endParaRPr lang="fr-CH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80589" y="548680"/>
            <a:ext cx="2419200" cy="46080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value_proposition</a:t>
            </a:r>
            <a:endParaRPr lang="fr-CH" sz="120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42732" y="2867417"/>
            <a:ext cx="2419200" cy="2289776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pPr marL="0" lvl="0"/>
            <a:r>
              <a:rPr lang="fr-CH" sz="1200" dirty="0" err="1"/>
              <a:t>key_resources</a:t>
            </a:r>
            <a:endParaRPr lang="fr-CH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" y="5157193"/>
            <a:ext cx="6076951" cy="1691649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cost_structure</a:t>
            </a:r>
            <a:endParaRPr lang="fr-CH" sz="120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76648" y="5159367"/>
            <a:ext cx="6105600" cy="16920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revenue_streams</a:t>
            </a:r>
            <a:endParaRPr lang="fr-CH" sz="1200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01532" y="548681"/>
            <a:ext cx="2419200" cy="2318737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customer_relationship</a:t>
            </a:r>
            <a:endParaRPr lang="fr-CH" sz="120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305435" y="2867450"/>
            <a:ext cx="2419200" cy="22896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channels</a:t>
            </a:r>
            <a:endParaRPr lang="fr-CH" sz="1200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732149" y="548680"/>
            <a:ext cx="2448000" cy="4608000"/>
          </a:xfrm>
          <a:prstGeom prst="rect">
            <a:avLst/>
          </a:prstGeom>
          <a:noFill/>
          <a:ln>
            <a:solidFill>
              <a:srgbClr val="96CD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buNone/>
              <a:defRPr lang="en-US" sz="1200" smtClean="0">
                <a:solidFill>
                  <a:schemeClr val="dk1"/>
                </a:solidFill>
              </a:defRPr>
            </a:lvl1pPr>
            <a:lvl2pPr>
              <a:defRPr lang="en-US" sz="1800" smtClean="0">
                <a:solidFill>
                  <a:schemeClr val="dk1"/>
                </a:solidFill>
              </a:defRPr>
            </a:lvl2pPr>
            <a:lvl3pPr>
              <a:defRPr lang="en-US" sz="1800" smtClean="0">
                <a:solidFill>
                  <a:schemeClr val="dk1"/>
                </a:solidFill>
              </a:defRPr>
            </a:lvl3pPr>
            <a:lvl4pPr>
              <a:defRPr lang="en-US" sz="1800" smtClean="0">
                <a:solidFill>
                  <a:schemeClr val="dk1"/>
                </a:solidFill>
              </a:defRPr>
            </a:lvl4pPr>
            <a:lvl5pPr>
              <a:defRPr lang="fr-CH" sz="1800">
                <a:solidFill>
                  <a:schemeClr val="dk1"/>
                </a:solidFill>
              </a:defRPr>
            </a:lvl5pPr>
          </a:lstStyle>
          <a:p>
            <a:r>
              <a:rPr lang="fr-CH" sz="1200" dirty="0" err="1"/>
              <a:t>customer_segments</a:t>
            </a:r>
            <a:endParaRPr lang="fr-CH" sz="1200" dirty="0"/>
          </a:p>
        </p:txBody>
      </p:sp>
      <p:pic>
        <p:nvPicPr>
          <p:cNvPr id="1026" name="Picture 2" descr="C:\Users\boris\Dropbox\BMFoundry\02 BMWebApp\DEsign\Materials\report icons\report_ch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62" y="2839889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is\Dropbox\BMFoundry\02 BMWebApp\DEsign\Materials\report icons\report_c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63" y="514751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is\Dropbox\BMFoundry\02 BMWebApp\DEsign\Materials\report icons\report_cs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171" y="536870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is\Dropbox\BMFoundry\02 BMWebApp\DEsign\Materials\report icons\report_cst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10" y="5157193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ris\Dropbox\BMFoundry\02 BMWebApp\DEsign\Materials\report icons\report_ka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819" y="563927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ris\Dropbox\BMFoundry\02 BMWebApp\DEsign\Materials\report icons\report_kp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563928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ris\Dropbox\BMFoundry\02 BMWebApp\DEsign\Materials\report icons\report_kr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9" y="2852937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ris\Dropbox\BMFoundry\02 BMWebApp\DEsign\Materials\report icons\report_rs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5106" y="5157193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oris\Dropbox\BMFoundry\02 BMWebApp\DEsign\Materials\report icons\report_vp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086" y="536870"/>
            <a:ext cx="415991" cy="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9" y="143768"/>
            <a:ext cx="2016224" cy="2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1"/>
            <a:ext cx="10487025" cy="4010025"/>
          </a:xfrm>
        </p:spPr>
        <p:txBody>
          <a:bodyPr/>
          <a:lstStyle>
            <a:lvl1pPr>
              <a:defRPr sz="18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5" y="6356352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1" y="6002534"/>
            <a:ext cx="11159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7"/>
            <a:ext cx="396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2"/>
            <a:ext cx="396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1" y="6228002"/>
            <a:ext cx="33799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050" b="1" baseline="3000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405971938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3BED8-F04E-1740-85E0-4E93909C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9B102C-ED95-544F-A913-82BDCB48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BC797-B012-F142-BBAE-DC8835C2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BA8E-03AF-E14F-95ED-E3A4EC24D997}" type="datetimeFigureOut">
              <a:rPr lang="de-DE" smtClean="0"/>
              <a:t>06.10.2025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47EA06-979B-4C40-AA66-1794100A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F696A7-EBB2-D243-981C-15A996B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3D8E-32CB-2348-AE40-1242B85D08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0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0408F4-84C3-4747-ADC6-D2DC02CB41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63502"/>
            <a:ext cx="10080000" cy="445649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900" indent="0"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buSzPct val="100000"/>
              <a:buFont typeface="Arial" panose="020B0604020202020204" pitchFamily="34" charset="0"/>
              <a:buNone/>
              <a:defRPr sz="2000" b="0" i="0" u="none" strike="noStrike">
                <a:ln>
                  <a:noFill/>
                </a:ln>
                <a:latin typeface="Proxima Nova" panose="02000506030000020004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4pPr>
            <a:lvl5pPr>
              <a:buClr>
                <a:srgbClr val="3DBC38"/>
              </a:buClr>
              <a:defRPr sz="2000" b="0" i="0">
                <a:latin typeface="Proxima Nova" panose="02000506030000020004" pitchFamily="2" charset="0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2.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3.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A31D4BE-5A73-FF4E-AF27-48AE9B729666}"/>
              </a:ext>
            </a:extLst>
          </p:cNvPr>
          <p:cNvCxnSpPr>
            <a:cxnSpLocks/>
          </p:cNvCxnSpPr>
          <p:nvPr userDrawn="1"/>
        </p:nvCxnSpPr>
        <p:spPr>
          <a:xfrm>
            <a:off x="540000" y="540000"/>
            <a:ext cx="11112000" cy="0"/>
          </a:xfrm>
          <a:prstGeom prst="line">
            <a:avLst/>
          </a:prstGeom>
          <a:ln w="38100">
            <a:solidFill>
              <a:srgbClr val="003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A18ED21-14A6-6941-A6F0-497CA7576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900000"/>
            <a:ext cx="1008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000" b="1" i="0">
                <a:solidFill>
                  <a:srgbClr val="00386C"/>
                </a:solidFill>
                <a:latin typeface="Proxima Nova Semibold" panose="02000506030000020004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BD066B20-0DCA-4B47-96E0-677E4C018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2000" y="577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852" y="3222988"/>
            <a:ext cx="112754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0852" y="2032001"/>
            <a:ext cx="11275481" cy="1184971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5638"/>
          </a:xfrm>
        </p:spPr>
        <p:txBody>
          <a:bodyPr/>
          <a:lstStyle/>
          <a:p>
            <a:r>
              <a:rPr lang="nb-NO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851" y="1901637"/>
            <a:ext cx="11275483" cy="4224527"/>
          </a:xfrm>
        </p:spPr>
        <p:txBody>
          <a:bodyPr/>
          <a:lstStyle>
            <a:lvl1pPr marL="182563" indent="-182563">
              <a:defRPr baseline="0"/>
            </a:lvl1pPr>
            <a:lvl2pPr marL="449263" indent="-182563">
              <a:defRPr/>
            </a:lvl2pPr>
            <a:lvl3pPr marL="449263" indent="-182563">
              <a:defRPr/>
            </a:lvl3pPr>
            <a:lvl4pPr marL="449263" indent="-182563">
              <a:defRPr/>
            </a:lvl4pPr>
            <a:lvl5pPr marL="449263" indent="-182563"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1">
            <a:extLst>
              <a:ext uri="{FF2B5EF4-FFF2-40B4-BE49-F238E27FC236}">
                <a16:creationId xmlns:a16="http://schemas.microsoft.com/office/drawing/2014/main" id="{BE761ECB-32F9-1E4D-A55C-450F691E0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5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901637"/>
            <a:ext cx="5528733" cy="4775389"/>
          </a:xfrm>
        </p:spPr>
        <p:txBody>
          <a:bodyPr/>
          <a:lstStyle>
            <a:lvl1pPr>
              <a:defRPr sz="2400"/>
            </a:lvl1pPr>
            <a:lvl2pPr marL="449263" indent="-182563">
              <a:defRPr sz="1600"/>
            </a:lvl2pPr>
            <a:lvl3pPr marL="449263" indent="-182563">
              <a:defRPr sz="1600"/>
            </a:lvl3pPr>
            <a:lvl4pPr marL="449263" indent="-182563">
              <a:defRPr sz="1600"/>
            </a:lvl4pPr>
            <a:lvl5pPr marL="449263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50851" y="1901637"/>
            <a:ext cx="5543549" cy="4775389"/>
          </a:xfrm>
        </p:spPr>
        <p:txBody>
          <a:bodyPr/>
          <a:lstStyle>
            <a:lvl1pPr marL="182563" indent="-182563">
              <a:defRPr sz="2400"/>
            </a:lvl1pPr>
            <a:lvl2pPr marL="449263" indent="-182563">
              <a:defRPr sz="1600"/>
            </a:lvl2pPr>
            <a:lvl3pPr marL="449263" indent="-182563">
              <a:defRPr sz="1600"/>
            </a:lvl3pPr>
            <a:lvl4pPr marL="449263" indent="-182563">
              <a:defRPr sz="1600"/>
            </a:lvl4pPr>
            <a:lvl5pPr marL="449263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1">
            <a:extLst>
              <a:ext uri="{FF2B5EF4-FFF2-40B4-BE49-F238E27FC236}">
                <a16:creationId xmlns:a16="http://schemas.microsoft.com/office/drawing/2014/main" id="{9D9A7FF8-4E9E-D54C-AB3A-C7880398A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0851" y="1245760"/>
            <a:ext cx="5545667" cy="660404"/>
          </a:xfr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GillSans Bold"/>
                <a:cs typeface="GillSans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0851" y="1906165"/>
            <a:ext cx="5545667" cy="477086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45760"/>
            <a:ext cx="5532967" cy="660404"/>
          </a:xfr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GillSans Bold"/>
                <a:cs typeface="GillSans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7" y="1906165"/>
            <a:ext cx="5532967" cy="4770860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1">
            <a:extLst>
              <a:ext uri="{FF2B5EF4-FFF2-40B4-BE49-F238E27FC236}">
                <a16:creationId xmlns:a16="http://schemas.microsoft.com/office/drawing/2014/main" id="{DBD141B3-4BFB-E345-8E79-D7D44C23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page with photo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5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851" y="1901637"/>
            <a:ext cx="6372795" cy="4775389"/>
          </a:xfrm>
        </p:spPr>
        <p:txBody>
          <a:bodyPr/>
          <a:lstStyle>
            <a:lvl1pPr marL="182563" indent="-182563">
              <a:buFont typeface="Wingdings" charset="2"/>
              <a:buChar char="§"/>
              <a:defRPr sz="2400"/>
            </a:lvl1pPr>
            <a:lvl2pPr marL="449263" indent="-182563">
              <a:defRPr sz="1600"/>
            </a:lvl2pPr>
            <a:lvl3pPr marL="449263" indent="-182563">
              <a:defRPr sz="1600"/>
            </a:lvl3pPr>
            <a:lvl4pPr marL="449263" indent="-182563">
              <a:defRPr sz="1600"/>
            </a:lvl4pPr>
            <a:lvl5pPr marL="449263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89109" y="1901637"/>
            <a:ext cx="4737224" cy="2084694"/>
          </a:xfrm>
        </p:spPr>
        <p:txBody>
          <a:bodyPr/>
          <a:lstStyle>
            <a:lvl1pPr marL="0" indent="0">
              <a:buNone/>
              <a:defRPr sz="2400"/>
            </a:lvl1pPr>
            <a:lvl2pPr marL="616950" indent="0">
              <a:buNone/>
              <a:defRPr sz="1800"/>
            </a:lvl2pPr>
            <a:lvl3pPr marL="1074150" indent="0">
              <a:buNone/>
              <a:defRPr sz="1800"/>
            </a:lvl3pPr>
            <a:lvl4pPr marL="1531350" indent="0">
              <a:buNone/>
              <a:defRPr sz="1800"/>
            </a:lvl4pPr>
            <a:lvl5pPr marL="198855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Object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989109" y="4079777"/>
            <a:ext cx="4737224" cy="2054855"/>
          </a:xfrm>
        </p:spPr>
        <p:txBody>
          <a:bodyPr/>
          <a:lstStyle>
            <a:lvl1pPr marL="0" indent="0">
              <a:buNone/>
              <a:defRPr sz="2400"/>
            </a:lvl1pPr>
            <a:lvl2pPr marL="616950" indent="0">
              <a:buNone/>
              <a:defRPr sz="1800"/>
            </a:lvl2pPr>
            <a:lvl3pPr marL="1074150" indent="0">
              <a:buNone/>
              <a:defRPr sz="1800"/>
            </a:lvl3pPr>
            <a:lvl4pPr marL="1531350" indent="0">
              <a:buNone/>
              <a:defRPr sz="1800"/>
            </a:lvl4pPr>
            <a:lvl5pPr marL="198855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Object</a:t>
            </a:r>
          </a:p>
        </p:txBody>
      </p:sp>
      <p:cxnSp>
        <p:nvCxnSpPr>
          <p:cNvPr id="12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1">
            <a:extLst>
              <a:ext uri="{FF2B5EF4-FFF2-40B4-BE49-F238E27FC236}">
                <a16:creationId xmlns:a16="http://schemas.microsoft.com/office/drawing/2014/main" id="{EE7A29A1-1A87-EF4C-AB17-D2CE61E0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75483" cy="654204"/>
          </a:xfrm>
        </p:spPr>
        <p:txBody>
          <a:bodyPr>
            <a:normAutofit/>
          </a:bodyPr>
          <a:lstStyle>
            <a:lvl1pPr>
              <a:defRPr sz="2800">
                <a:latin typeface="Gill Sans MT"/>
                <a:cs typeface="Gill Sans MT"/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1"/>
          </p:nvPr>
        </p:nvSpPr>
        <p:spPr>
          <a:xfrm>
            <a:off x="450851" y="1900203"/>
            <a:ext cx="11275483" cy="4776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1">
            <a:extLst>
              <a:ext uri="{FF2B5EF4-FFF2-40B4-BE49-F238E27FC236}">
                <a16:creationId xmlns:a16="http://schemas.microsoft.com/office/drawing/2014/main" id="{187034F4-E96B-F84F-9820-09D420148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851" y="1245998"/>
            <a:ext cx="11283432" cy="654204"/>
          </a:xfrm>
        </p:spPr>
        <p:txBody>
          <a:bodyPr>
            <a:normAutofit/>
          </a:bodyPr>
          <a:lstStyle>
            <a:lvl1pPr>
              <a:defRPr sz="2800">
                <a:latin typeface="Gill Sans MT"/>
                <a:cs typeface="Gill Sans MT"/>
              </a:defRPr>
            </a:lvl1pPr>
          </a:lstStyle>
          <a:p>
            <a:r>
              <a:rPr lang="nb-NO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0851" y="1900202"/>
            <a:ext cx="11275483" cy="47768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Photo</a:t>
            </a:r>
          </a:p>
        </p:txBody>
      </p:sp>
      <p:cxnSp>
        <p:nvCxnSpPr>
          <p:cNvPr id="10" name="Straight Connector 10"/>
          <p:cNvCxnSpPr/>
          <p:nvPr userDrawn="1"/>
        </p:nvCxnSpPr>
        <p:spPr>
          <a:xfrm>
            <a:off x="450851" y="1060450"/>
            <a:ext cx="1127548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1">
            <a:extLst>
              <a:ext uri="{FF2B5EF4-FFF2-40B4-BE49-F238E27FC236}">
                <a16:creationId xmlns:a16="http://schemas.microsoft.com/office/drawing/2014/main" id="{9ABE3F23-7B8D-6B40-8F91-6C53365B6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1">
            <a:extLst>
              <a:ext uri="{FF2B5EF4-FFF2-40B4-BE49-F238E27FC236}">
                <a16:creationId xmlns:a16="http://schemas.microsoft.com/office/drawing/2014/main" id="{727F3389-BD37-CE49-9C82-67B052278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999" y="307975"/>
            <a:ext cx="550333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69846"/>
            <a:ext cx="10972800" cy="6556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5484"/>
            <a:ext cx="10972800" cy="42006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</a:t>
            </a:r>
          </a:p>
          <a:p>
            <a:pPr lvl="1"/>
            <a:r>
              <a:rPr lang="nb-NO" dirty="0"/>
              <a:t>Third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1" name="Text Placeholder 2"/>
          <p:cNvSpPr txBox="1">
            <a:spLocks/>
          </p:cNvSpPr>
          <p:nvPr userDrawn="1"/>
        </p:nvSpPr>
        <p:spPr>
          <a:xfrm>
            <a:off x="917972" y="2635507"/>
            <a:ext cx="10972800" cy="408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GillSans Light"/>
                <a:ea typeface="+mn-ea"/>
                <a:cs typeface="Gill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51445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0" i="0" kern="1200" cap="none">
          <a:solidFill>
            <a:schemeClr val="tx2"/>
          </a:solidFill>
          <a:latin typeface="Gill Sans MT"/>
          <a:ea typeface="+mj-ea"/>
          <a:cs typeface="Gill Sans MT"/>
        </a:defRPr>
      </a:lvl1pPr>
    </p:titleStyle>
    <p:bodyStyle>
      <a:lvl1pPr marL="1825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SzPct val="75000"/>
        <a:buFont typeface="Wingdings" charset="2"/>
        <a:buChar char="§"/>
        <a:defRPr sz="2400" b="0" i="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4492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266700" indent="0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None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4492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449263" indent="-182563" algn="l" defTabSz="457200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75000"/>
        <a:buFont typeface="Wingdings" charset="2"/>
        <a:buChar char="§"/>
        <a:defRPr sz="1800" b="0" i="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972BFD26-A64C-871C-1604-260738745783}"/>
              </a:ext>
            </a:extLst>
          </p:cNvPr>
          <p:cNvSpPr txBox="1"/>
          <p:nvPr/>
        </p:nvSpPr>
        <p:spPr>
          <a:xfrm>
            <a:off x="-136478" y="2994661"/>
            <a:ext cx="12460405" cy="123110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Calibri"/>
              </a:rPr>
              <a:t>EN 50463 update</a:t>
            </a:r>
            <a:br>
              <a:rPr lang="en-US" sz="4800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0086BF"/>
                </a:solidFill>
                <a:latin typeface="Calibri"/>
                <a:cs typeface="Calibri"/>
              </a:rPr>
              <a:t>Bart Van der Spiegel, Infrabel</a:t>
            </a:r>
            <a:endParaRPr lang="en-US" sz="3200" i="0" dirty="0">
              <a:solidFill>
                <a:srgbClr val="0086B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65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A6A5B9-41D3-8E38-5392-40660141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53" y="386597"/>
            <a:ext cx="11275483" cy="655638"/>
          </a:xfrm>
        </p:spPr>
        <p:txBody>
          <a:bodyPr/>
          <a:lstStyle/>
          <a:p>
            <a:r>
              <a:rPr lang="de-CH" dirty="0"/>
              <a:t>EN 50463: </a:t>
            </a:r>
            <a:r>
              <a:rPr lang="en-GB" dirty="0"/>
              <a:t>history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05E584-E4ED-E497-8E2C-B4D9E9C8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1" y="1454046"/>
            <a:ext cx="11275483" cy="4672119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Started on request of European Commission and ERA in 2007.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First edition of EN 50463 series published in 2012.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/>
              <a:t>TSI LOC&amp;PAS and TSI ENE of 2014 </a:t>
            </a:r>
            <a:r>
              <a:rPr lang="en-GB" sz="2400" dirty="0"/>
              <a:t>referred to EN 50463:2012. EMS became mandatory on all new, renewed and upgraded trains.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 interface between two TSIs shall be uniquely defined.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second edition of EN 50463 series </a:t>
            </a:r>
            <a:r>
              <a:rPr lang="en-GB" dirty="0"/>
              <a:t>was </a:t>
            </a:r>
            <a:r>
              <a:rPr lang="en-GB" sz="2400" dirty="0"/>
              <a:t>published in 2017.  This version included a first protocol for the communication between the Energy Measurement System (EMS) on-board and a Data Collecting System (DCS) on ground.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219CEB-A269-0BA7-6BCB-08809D988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4177"/>
            <a:ext cx="2412579" cy="15848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FD82B4-A908-7BA3-FE05-8A62F0FFB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735" y="5273880"/>
            <a:ext cx="2383390" cy="158412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FE6AC83-50AC-3BE1-30B9-F050EC697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605" y="5273880"/>
            <a:ext cx="2319592" cy="157308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815D725-E5AC-AF5D-9B1A-D9045E3A94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1" y="5273879"/>
            <a:ext cx="2362200" cy="15841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067851-0D7C-216E-55C9-BE776DFAFC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738" y="5273880"/>
            <a:ext cx="2403994" cy="15951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68E8AF-0CC1-7685-BCB2-9DD911E92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26" y="276726"/>
            <a:ext cx="1344108" cy="5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119D5B5-51F3-C354-51CA-344665F383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"/>
          <a:stretch>
            <a:fillRect/>
          </a:stretch>
        </p:blipFill>
        <p:spPr>
          <a:xfrm>
            <a:off x="191344" y="1484784"/>
            <a:ext cx="11831701" cy="30289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EEAE71F-F3E6-DD84-6003-E2764554D5FF}"/>
              </a:ext>
            </a:extLst>
          </p:cNvPr>
          <p:cNvSpPr txBox="1"/>
          <p:nvPr/>
        </p:nvSpPr>
        <p:spPr>
          <a:xfrm>
            <a:off x="0" y="4221088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 Nov 2023</a:t>
            </a:r>
          </a:p>
          <a:p>
            <a:r>
              <a:rPr lang="nl-BE" dirty="0">
                <a:solidFill>
                  <a:srgbClr val="FF0000"/>
                </a:solidFill>
              </a:rPr>
              <a:t>&amp; Jan 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11FD779-6EAA-C9DC-FB98-14CA10C128DC}"/>
              </a:ext>
            </a:extLst>
          </p:cNvPr>
          <p:cNvSpPr txBox="1"/>
          <p:nvPr/>
        </p:nvSpPr>
        <p:spPr>
          <a:xfrm>
            <a:off x="2927648" y="206084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18/7/2025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D5E637-8CCF-DF4C-49AA-1C23AEE62E12}"/>
              </a:ext>
            </a:extLst>
          </p:cNvPr>
          <p:cNvSpPr txBox="1"/>
          <p:nvPr/>
        </p:nvSpPr>
        <p:spPr>
          <a:xfrm>
            <a:off x="5663952" y="342900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Feb</a:t>
            </a:r>
            <a:r>
              <a:rPr lang="nl-BE" dirty="0">
                <a:solidFill>
                  <a:srgbClr val="FF0000"/>
                </a:solidFill>
              </a:rPr>
              <a:t>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CAA6C4-B13F-F696-A8CF-02C10A1F67FB}"/>
              </a:ext>
            </a:extLst>
          </p:cNvPr>
          <p:cNvSpPr txBox="1"/>
          <p:nvPr/>
        </p:nvSpPr>
        <p:spPr>
          <a:xfrm>
            <a:off x="9408368" y="3429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Jul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9493CF0-7A60-69E2-2488-73CF0A0F72A9}"/>
              </a:ext>
            </a:extLst>
          </p:cNvPr>
          <p:cNvSpPr txBox="1"/>
          <p:nvPr/>
        </p:nvSpPr>
        <p:spPr>
          <a:xfrm>
            <a:off x="10776520" y="134076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Dec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4DA484F-D37A-AA5E-3A8E-575F0598A8FC}"/>
              </a:ext>
            </a:extLst>
          </p:cNvPr>
          <p:cNvSpPr/>
          <p:nvPr/>
        </p:nvSpPr>
        <p:spPr>
          <a:xfrm>
            <a:off x="4079777" y="5038724"/>
            <a:ext cx="1656183" cy="1095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Ad-hoc group revision EMS clauses in TSI</a:t>
            </a:r>
          </a:p>
        </p:txBody>
      </p:sp>
      <p:cxnSp>
        <p:nvCxnSpPr>
          <p:cNvPr id="18" name="Verbindingslijn: gebogen 17">
            <a:extLst>
              <a:ext uri="{FF2B5EF4-FFF2-40B4-BE49-F238E27FC236}">
                <a16:creationId xmlns:a16="http://schemas.microsoft.com/office/drawing/2014/main" id="{AF1717EE-6210-3BEB-EB55-9D9A20FFD80B}"/>
              </a:ext>
            </a:extLst>
          </p:cNvPr>
          <p:cNvCxnSpPr>
            <a:cxnSpLocks/>
            <a:endCxn id="17" idx="1"/>
          </p:cNvCxnSpPr>
          <p:nvPr/>
        </p:nvCxnSpPr>
        <p:spPr>
          <a:xfrm rot="5400000">
            <a:off x="2965067" y="4471702"/>
            <a:ext cx="2229420" cy="12700"/>
          </a:xfrm>
          <a:prstGeom prst="bentConnector4">
            <a:avLst>
              <a:gd name="adj1" fmla="val 50534"/>
              <a:gd name="adj2" fmla="val 397000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9EC59F7-1F7F-401E-14FE-D7987A9690EF}"/>
              </a:ext>
            </a:extLst>
          </p:cNvPr>
          <p:cNvSpPr txBox="1"/>
          <p:nvPr/>
        </p:nvSpPr>
        <p:spPr>
          <a:xfrm>
            <a:off x="3902427" y="468825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22/9/2025 &gt; 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ACD1063-2690-AE00-6A29-31609CA30959}"/>
              </a:ext>
            </a:extLst>
          </p:cNvPr>
          <p:cNvSpPr txBox="1"/>
          <p:nvPr/>
        </p:nvSpPr>
        <p:spPr>
          <a:xfrm>
            <a:off x="1991544" y="37890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Apr 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24BE1BE-B5BF-6CBE-C889-263F0E2B9C2D}"/>
              </a:ext>
            </a:extLst>
          </p:cNvPr>
          <p:cNvSpPr txBox="1"/>
          <p:nvPr/>
        </p:nvSpPr>
        <p:spPr>
          <a:xfrm>
            <a:off x="6672064" y="378904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Apr 2026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0E014DB-3E12-C008-87EC-36B1C4909703}"/>
              </a:ext>
            </a:extLst>
          </p:cNvPr>
          <p:cNvSpPr txBox="1"/>
          <p:nvPr/>
        </p:nvSpPr>
        <p:spPr>
          <a:xfrm>
            <a:off x="4871864" y="256490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prEN 50463</a:t>
            </a:r>
            <a:endParaRPr lang="en-GB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9EBEDDA-4767-A934-F4AD-292DCBAAC39E}"/>
              </a:ext>
            </a:extLst>
          </p:cNvPr>
          <p:cNvSpPr txBox="1"/>
          <p:nvPr/>
        </p:nvSpPr>
        <p:spPr>
          <a:xfrm>
            <a:off x="9732233" y="252515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FprEN 50463</a:t>
            </a:r>
            <a:endParaRPr lang="en-GB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6577DCA-1C67-730F-D773-11332740C675}"/>
              </a:ext>
            </a:extLst>
          </p:cNvPr>
          <p:cNvSpPr/>
          <p:nvPr/>
        </p:nvSpPr>
        <p:spPr>
          <a:xfrm>
            <a:off x="7448550" y="5314950"/>
            <a:ext cx="4181475" cy="542925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Revision TSIs</a:t>
            </a:r>
          </a:p>
        </p:txBody>
      </p:sp>
      <p:cxnSp>
        <p:nvCxnSpPr>
          <p:cNvPr id="25" name="Verbindingslijn: gebogen 24">
            <a:extLst>
              <a:ext uri="{FF2B5EF4-FFF2-40B4-BE49-F238E27FC236}">
                <a16:creationId xmlns:a16="http://schemas.microsoft.com/office/drawing/2014/main" id="{5FC41780-DFB0-23B6-96D8-40E31E4EF9ED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5735960" y="5586412"/>
            <a:ext cx="1712590" cy="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CA2BA44A-2630-1D76-3C48-C23896483BB0}"/>
              </a:ext>
            </a:extLst>
          </p:cNvPr>
          <p:cNvSpPr txBox="1"/>
          <p:nvPr/>
        </p:nvSpPr>
        <p:spPr>
          <a:xfrm>
            <a:off x="11016191" y="488157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Dec 2026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7" name="Verbindingslijn: gebogen 26">
            <a:extLst>
              <a:ext uri="{FF2B5EF4-FFF2-40B4-BE49-F238E27FC236}">
                <a16:creationId xmlns:a16="http://schemas.microsoft.com/office/drawing/2014/main" id="{C9FB9C0B-9520-FFAF-5C96-D8476884E59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35860" y="4473116"/>
            <a:ext cx="2232248" cy="12700"/>
          </a:xfrm>
          <a:prstGeom prst="bentConnector3">
            <a:avLst>
              <a:gd name="adj1" fmla="val 104339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CAABF4DD-2957-5445-A014-E806EBD756DB}"/>
              </a:ext>
            </a:extLst>
          </p:cNvPr>
          <p:cNvSpPr txBox="1"/>
          <p:nvPr/>
        </p:nvSpPr>
        <p:spPr>
          <a:xfrm>
            <a:off x="5945634" y="4542752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noProof="0" dirty="0">
                <a:solidFill>
                  <a:srgbClr val="FF0000"/>
                </a:solidFill>
              </a:rPr>
              <a:t>Input on how EN should be adjusted to fit new clauses of TSI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21D7220-4BC2-3DDA-CCEB-B2018CE4F369}"/>
              </a:ext>
            </a:extLst>
          </p:cNvPr>
          <p:cNvSpPr txBox="1"/>
          <p:nvPr/>
        </p:nvSpPr>
        <p:spPr>
          <a:xfrm>
            <a:off x="2600826" y="5186112"/>
            <a:ext cx="100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noProof="0" dirty="0">
                <a:solidFill>
                  <a:srgbClr val="FF0000"/>
                </a:solidFill>
              </a:rPr>
              <a:t>Draft for </a:t>
            </a:r>
            <a:br>
              <a:rPr lang="en-GB" sz="1200" i="1" noProof="0" dirty="0">
                <a:solidFill>
                  <a:srgbClr val="FF0000"/>
                </a:solidFill>
              </a:rPr>
            </a:br>
            <a:r>
              <a:rPr lang="en-GB" sz="1200" i="1" noProof="0" dirty="0">
                <a:solidFill>
                  <a:srgbClr val="FF0000"/>
                </a:solidFill>
              </a:rPr>
              <a:t>prEN 50463 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30" name="Verbindingslijn: gebogen 29">
            <a:extLst>
              <a:ext uri="{FF2B5EF4-FFF2-40B4-BE49-F238E27FC236}">
                <a16:creationId xmlns:a16="http://schemas.microsoft.com/office/drawing/2014/main" id="{DD37BF32-5267-10A5-3B26-35BFD47B0D4A}"/>
              </a:ext>
            </a:extLst>
          </p:cNvPr>
          <p:cNvCxnSpPr>
            <a:cxnSpLocks/>
          </p:cNvCxnSpPr>
          <p:nvPr/>
        </p:nvCxnSpPr>
        <p:spPr>
          <a:xfrm rot="5400000">
            <a:off x="8503298" y="4335629"/>
            <a:ext cx="1940770" cy="12700"/>
          </a:xfrm>
          <a:prstGeom prst="bentConnector3">
            <a:avLst>
              <a:gd name="adj1" fmla="val 0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0EA2887D-3F1A-742B-01F6-DAD9277C74DE}"/>
              </a:ext>
            </a:extLst>
          </p:cNvPr>
          <p:cNvSpPr txBox="1"/>
          <p:nvPr/>
        </p:nvSpPr>
        <p:spPr>
          <a:xfrm>
            <a:off x="9480376" y="4365104"/>
            <a:ext cx="149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noProof="0" dirty="0">
                <a:solidFill>
                  <a:srgbClr val="FF0000"/>
                </a:solidFill>
              </a:rPr>
              <a:t>FprEN 50463 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Correct referencing possible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0EEE6C0-F9D0-BF65-F8CC-CE56AC5FD4AD}"/>
              </a:ext>
            </a:extLst>
          </p:cNvPr>
          <p:cNvSpPr txBox="1"/>
          <p:nvPr/>
        </p:nvSpPr>
        <p:spPr>
          <a:xfrm>
            <a:off x="482455" y="5120467"/>
            <a:ext cx="1775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TSI LOC&amp;PAS</a:t>
            </a:r>
            <a:br>
              <a:rPr lang="nl-BE" sz="2400" dirty="0"/>
            </a:br>
            <a:r>
              <a:rPr lang="nl-BE" sz="2400" dirty="0"/>
              <a:t>TSI ENE</a:t>
            </a:r>
            <a:endParaRPr lang="en-GB" sz="2400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83547CA-2BA6-7E7B-16AE-C4112E0E3B70}"/>
              </a:ext>
            </a:extLst>
          </p:cNvPr>
          <p:cNvSpPr/>
          <p:nvPr/>
        </p:nvSpPr>
        <p:spPr>
          <a:xfrm>
            <a:off x="3811004" y="6453335"/>
            <a:ext cx="1420900" cy="404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noProof="0" dirty="0"/>
              <a:t>Cybersecurity</a:t>
            </a:r>
          </a:p>
        </p:txBody>
      </p:sp>
      <p:cxnSp>
        <p:nvCxnSpPr>
          <p:cNvPr id="34" name="Verbindingslijn: gebogen 33">
            <a:extLst>
              <a:ext uri="{FF2B5EF4-FFF2-40B4-BE49-F238E27FC236}">
                <a16:creationId xmlns:a16="http://schemas.microsoft.com/office/drawing/2014/main" id="{6D780E88-C396-2724-6E3C-51509217CC7A}"/>
              </a:ext>
            </a:extLst>
          </p:cNvPr>
          <p:cNvCxnSpPr>
            <a:cxnSpLocks/>
            <a:endCxn id="33" idx="1"/>
          </p:cNvCxnSpPr>
          <p:nvPr/>
        </p:nvCxnSpPr>
        <p:spPr>
          <a:xfrm rot="5400000">
            <a:off x="2296052" y="4871944"/>
            <a:ext cx="3298676" cy="268772"/>
          </a:xfrm>
          <a:prstGeom prst="bentConnector4">
            <a:avLst>
              <a:gd name="adj1" fmla="val 34459"/>
              <a:gd name="adj2" fmla="val 185054"/>
            </a:avLst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bogen 34">
            <a:extLst>
              <a:ext uri="{FF2B5EF4-FFF2-40B4-BE49-F238E27FC236}">
                <a16:creationId xmlns:a16="http://schemas.microsoft.com/office/drawing/2014/main" id="{DDD9A70A-0202-E71D-31E8-A92B8CE52688}"/>
              </a:ext>
            </a:extLst>
          </p:cNvPr>
          <p:cNvCxnSpPr>
            <a:cxnSpLocks/>
          </p:cNvCxnSpPr>
          <p:nvPr/>
        </p:nvCxnSpPr>
        <p:spPr>
          <a:xfrm flipV="1">
            <a:off x="5231904" y="6165304"/>
            <a:ext cx="156734" cy="562372"/>
          </a:xfrm>
          <a:prstGeom prst="bentConnector2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D0CA8F86-7018-5B7D-7FFC-B414B4F1400F}"/>
              </a:ext>
            </a:extLst>
          </p:cNvPr>
          <p:cNvSpPr txBox="1"/>
          <p:nvPr/>
        </p:nvSpPr>
        <p:spPr>
          <a:xfrm>
            <a:off x="5375920" y="6581001"/>
            <a:ext cx="2723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FF0000"/>
                </a:solidFill>
              </a:rPr>
              <a:t>With experts of EN 50463, ERA and ERJU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90ECE211-14E9-2B3C-35FF-B7FF22F447CB}"/>
              </a:ext>
            </a:extLst>
          </p:cNvPr>
          <p:cNvSpPr txBox="1"/>
          <p:nvPr/>
        </p:nvSpPr>
        <p:spPr>
          <a:xfrm>
            <a:off x="4079776" y="2564904"/>
            <a:ext cx="87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Translation</a:t>
            </a:r>
            <a:endParaRPr lang="en-GB" sz="1200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DFF4C9F-79C6-8EB4-E3A6-627F479FE5B8}"/>
              </a:ext>
            </a:extLst>
          </p:cNvPr>
          <p:cNvSpPr txBox="1"/>
          <p:nvPr/>
        </p:nvSpPr>
        <p:spPr>
          <a:xfrm>
            <a:off x="9264352" y="3068960"/>
            <a:ext cx="87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Translation</a:t>
            </a:r>
            <a:endParaRPr lang="en-GB" sz="12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2AA7AE7-0CA6-C974-B843-CE4E87FED3B2}"/>
              </a:ext>
            </a:extLst>
          </p:cNvPr>
          <p:cNvSpPr txBox="1"/>
          <p:nvPr/>
        </p:nvSpPr>
        <p:spPr>
          <a:xfrm>
            <a:off x="10992544" y="3068960"/>
            <a:ext cx="87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Translation</a:t>
            </a:r>
            <a:endParaRPr lang="en-GB" sz="1200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3142D2A3-0663-78E4-C000-9E273133821A}"/>
              </a:ext>
            </a:extLst>
          </p:cNvPr>
          <p:cNvSpPr txBox="1"/>
          <p:nvPr/>
        </p:nvSpPr>
        <p:spPr>
          <a:xfrm>
            <a:off x="5159896" y="3068960"/>
            <a:ext cx="65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Enquiry</a:t>
            </a:r>
            <a:endParaRPr lang="en-GB" sz="120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C732C5-5366-D28A-CBF9-165DFD2A03EC}"/>
              </a:ext>
            </a:extLst>
          </p:cNvPr>
          <p:cNvSpPr txBox="1"/>
          <p:nvPr/>
        </p:nvSpPr>
        <p:spPr>
          <a:xfrm>
            <a:off x="10128448" y="3068960"/>
            <a:ext cx="65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Enquiry</a:t>
            </a:r>
            <a:endParaRPr lang="en-GB" sz="12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E84626B-FBA2-60F6-02F2-58BD660EB1FB}"/>
              </a:ext>
            </a:extLst>
          </p:cNvPr>
          <p:cNvSpPr txBox="1"/>
          <p:nvPr/>
        </p:nvSpPr>
        <p:spPr>
          <a:xfrm>
            <a:off x="3575720" y="1628800"/>
            <a:ext cx="10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4/9/2025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EAE8F626-56FF-9F84-55AF-55B8967D9535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4105655" y="1998132"/>
            <a:ext cx="3224" cy="6163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C09B8376-705B-7B6B-15F9-97A505FD1B55}"/>
              </a:ext>
            </a:extLst>
          </p:cNvPr>
          <p:cNvCxnSpPr>
            <a:cxnSpLocks/>
          </p:cNvCxnSpPr>
          <p:nvPr/>
        </p:nvCxnSpPr>
        <p:spPr>
          <a:xfrm>
            <a:off x="4943872" y="1700808"/>
            <a:ext cx="0" cy="8810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5C275906-75F4-1CEA-47C9-9C25A0DD96C3}"/>
              </a:ext>
            </a:extLst>
          </p:cNvPr>
          <p:cNvSpPr txBox="1"/>
          <p:nvPr/>
        </p:nvSpPr>
        <p:spPr>
          <a:xfrm>
            <a:off x="4223792" y="13407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31/10/2025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867E47A-6729-87B5-0DF9-99AD8161DBD7}"/>
              </a:ext>
            </a:extLst>
          </p:cNvPr>
          <p:cNvSpPr txBox="1"/>
          <p:nvPr/>
        </p:nvSpPr>
        <p:spPr>
          <a:xfrm>
            <a:off x="3647728" y="609329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16/9/2025 &gt; 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BDADC921-1B96-1B93-4A0F-3104DC5D1F52}"/>
              </a:ext>
            </a:extLst>
          </p:cNvPr>
          <p:cNvSpPr txBox="1"/>
          <p:nvPr/>
        </p:nvSpPr>
        <p:spPr>
          <a:xfrm>
            <a:off x="3575720" y="3068960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CCMC</a:t>
            </a:r>
            <a:endParaRPr lang="en-GB" sz="1200" dirty="0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499FBD9-92D5-3DF0-1B85-0A4D4E02CE96}"/>
              </a:ext>
            </a:extLst>
          </p:cNvPr>
          <p:cNvSpPr txBox="1"/>
          <p:nvPr/>
        </p:nvSpPr>
        <p:spPr>
          <a:xfrm>
            <a:off x="2495600" y="27809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QC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71C8586F-8C21-D69B-6C7D-25F3D1D4612E}"/>
              </a:ext>
            </a:extLst>
          </p:cNvPr>
          <p:cNvSpPr txBox="1"/>
          <p:nvPr/>
        </p:nvSpPr>
        <p:spPr>
          <a:xfrm>
            <a:off x="7248128" y="27809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QC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DB56C102-A9D0-5574-288A-8679FC16CC9B}"/>
              </a:ext>
            </a:extLst>
          </p:cNvPr>
          <p:cNvSpPr txBox="1"/>
          <p:nvPr/>
        </p:nvSpPr>
        <p:spPr>
          <a:xfrm>
            <a:off x="479376" y="141277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EN 50463</a:t>
            </a:r>
            <a:endParaRPr lang="en-GB" sz="2400" dirty="0"/>
          </a:p>
        </p:txBody>
      </p: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2C5642E8-AA9A-7CAA-022C-7B9724EF9BF9}"/>
              </a:ext>
            </a:extLst>
          </p:cNvPr>
          <p:cNvCxnSpPr>
            <a:cxnSpLocks/>
          </p:cNvCxnSpPr>
          <p:nvPr/>
        </p:nvCxnSpPr>
        <p:spPr>
          <a:xfrm>
            <a:off x="3578944" y="2420888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CF6B8F3-1C47-ED42-13AD-43AA30DDC96A}"/>
              </a:ext>
            </a:extLst>
          </p:cNvPr>
          <p:cNvSpPr txBox="1"/>
          <p:nvPr/>
        </p:nvSpPr>
        <p:spPr>
          <a:xfrm>
            <a:off x="2783632" y="2564904"/>
            <a:ext cx="859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noProof="0" dirty="0"/>
              <a:t>Secretariat</a:t>
            </a:r>
            <a:br>
              <a:rPr lang="en-GB" sz="1200" noProof="0" dirty="0"/>
            </a:br>
            <a:r>
              <a:rPr lang="en-GB" sz="1200" noProof="0" dirty="0"/>
              <a:t>enquiry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8C3499-4045-C371-C57A-6B93AAE04403}"/>
              </a:ext>
            </a:extLst>
          </p:cNvPr>
          <p:cNvSpPr/>
          <p:nvPr/>
        </p:nvSpPr>
        <p:spPr>
          <a:xfrm>
            <a:off x="2999656" y="2996952"/>
            <a:ext cx="432048" cy="36004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33DECB-4D8F-38F9-C5D4-FACAD9CC9FFC}"/>
              </a:ext>
            </a:extLst>
          </p:cNvPr>
          <p:cNvSpPr/>
          <p:nvPr/>
        </p:nvSpPr>
        <p:spPr>
          <a:xfrm>
            <a:off x="7787951" y="2978291"/>
            <a:ext cx="485192" cy="360040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531B6F-8DDC-7DDB-24D1-3F33DD518D05}"/>
              </a:ext>
            </a:extLst>
          </p:cNvPr>
          <p:cNvSpPr/>
          <p:nvPr/>
        </p:nvSpPr>
        <p:spPr>
          <a:xfrm>
            <a:off x="4085117" y="3000062"/>
            <a:ext cx="474442" cy="360040"/>
          </a:xfrm>
          <a:prstGeom prst="rect">
            <a:avLst/>
          </a:prstGeom>
          <a:solidFill>
            <a:srgbClr val="00B0F0"/>
          </a:solidFill>
          <a:ln w="285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E708AD8-7D39-2D86-2B9C-043DFE48417E}"/>
              </a:ext>
            </a:extLst>
          </p:cNvPr>
          <p:cNvSpPr/>
          <p:nvPr/>
        </p:nvSpPr>
        <p:spPr>
          <a:xfrm>
            <a:off x="8484637" y="2996952"/>
            <a:ext cx="528734" cy="360040"/>
          </a:xfrm>
          <a:prstGeom prst="rect">
            <a:avLst/>
          </a:prstGeom>
          <a:solidFill>
            <a:srgbClr val="00B0F0"/>
          </a:solidFill>
          <a:ln w="285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/>
              <a:t>HAS</a:t>
            </a:r>
            <a:endParaRPr lang="en-GB" sz="1100" dirty="0"/>
          </a:p>
        </p:txBody>
      </p:sp>
      <p:sp>
        <p:nvSpPr>
          <p:cNvPr id="51" name="Titel 3">
            <a:extLst>
              <a:ext uri="{FF2B5EF4-FFF2-40B4-BE49-F238E27FC236}">
                <a16:creationId xmlns:a16="http://schemas.microsoft.com/office/drawing/2014/main" id="{E8F4D46B-13C0-F468-1D05-05BAD9A0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53" y="386597"/>
            <a:ext cx="11275483" cy="655638"/>
          </a:xfrm>
        </p:spPr>
        <p:txBody>
          <a:bodyPr/>
          <a:lstStyle/>
          <a:p>
            <a:r>
              <a:rPr lang="de-CH" dirty="0"/>
              <a:t>EN 50463: </a:t>
            </a:r>
            <a:r>
              <a:rPr lang="en-GB" dirty="0"/>
              <a:t>start of new Working Group 37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50CB45BF-82EA-9689-3614-C4C9B81C8AA7}"/>
              </a:ext>
            </a:extLst>
          </p:cNvPr>
          <p:cNvCxnSpPr/>
          <p:nvPr/>
        </p:nvCxnSpPr>
        <p:spPr>
          <a:xfrm>
            <a:off x="304800" y="1021915"/>
            <a:ext cx="115588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B745F03-F83A-5752-588B-8FEEBF9D3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099" y="377566"/>
            <a:ext cx="1113237" cy="486241"/>
          </a:xfrm>
          <a:prstGeom prst="rect">
            <a:avLst/>
          </a:prstGeom>
        </p:spPr>
      </p:pic>
      <p:sp>
        <p:nvSpPr>
          <p:cNvPr id="57" name="Tijdelijke aanduiding voor dianummer 1">
            <a:extLst>
              <a:ext uri="{FF2B5EF4-FFF2-40B4-BE49-F238E27FC236}">
                <a16:creationId xmlns:a16="http://schemas.microsoft.com/office/drawing/2014/main" id="{4680DEAD-F9DC-7E24-6739-736A4AD965D6}"/>
              </a:ext>
            </a:extLst>
          </p:cNvPr>
          <p:cNvSpPr txBox="1">
            <a:spLocks/>
          </p:cNvSpPr>
          <p:nvPr/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B80B4-B953-6547-A044-6E303DFD4AF3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15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CD5C82-D1D7-B098-4CFD-A861070A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1916"/>
            <a:ext cx="10988842" cy="46342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600"/>
              </a:spcAft>
            </a:pPr>
            <a:r>
              <a:rPr lang="en-GB" dirty="0"/>
              <a:t>Distinction between Energy Measurement System and Consumption Point (i.e. EMS installed on-board)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Introducing multiple changes for hybrid trains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Clarifying process of commissioning and maintenance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Introducing possibility to have integrated energy measurement function combining current measurement, voltage measurement and energy calculation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Introduce secure protocols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Add possibility of a direct connection on-board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Add standardised digital signature, uncompressed payloads and mechanism for a batch of samplings at a higher frequence (e.g. every second)</a:t>
            </a:r>
          </a:p>
          <a:p>
            <a:pPr marL="285750" indent="-285750">
              <a:spcAft>
                <a:spcPts val="600"/>
              </a:spcAft>
            </a:pPr>
            <a:r>
              <a:rPr lang="en-GB" dirty="0"/>
              <a:t>The same protocol will be used in EN 50463 and IEC 62888; we are paving the road for a merged version in 203x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C4251DC-4301-9132-7E96-ABE8A01D690D}"/>
              </a:ext>
            </a:extLst>
          </p:cNvPr>
          <p:cNvSpPr txBox="1">
            <a:spLocks/>
          </p:cNvSpPr>
          <p:nvPr/>
        </p:nvSpPr>
        <p:spPr>
          <a:xfrm>
            <a:off x="436853" y="386597"/>
            <a:ext cx="11275483" cy="6556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2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GB" noProof="0" dirty="0"/>
              <a:t>Main changes to </a:t>
            </a:r>
            <a:r>
              <a:rPr lang="de-CH" dirty="0"/>
              <a:t>EN 50463</a:t>
            </a:r>
            <a:endParaRPr lang="en-GB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A58F2AE-5C7E-2CCD-C128-661DBD17F01A}"/>
              </a:ext>
            </a:extLst>
          </p:cNvPr>
          <p:cNvCxnSpPr/>
          <p:nvPr/>
        </p:nvCxnSpPr>
        <p:spPr>
          <a:xfrm>
            <a:off x="304800" y="1021915"/>
            <a:ext cx="115588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C2C8C9-274A-1E2B-BE43-E59D670B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099" y="377566"/>
            <a:ext cx="1113237" cy="486241"/>
          </a:xfrm>
          <a:prstGeom prst="rect">
            <a:avLst/>
          </a:prstGeom>
        </p:spPr>
      </p:pic>
      <p:sp>
        <p:nvSpPr>
          <p:cNvPr id="16" name="Tijdelijke aanduiding voor dianummer 1">
            <a:extLst>
              <a:ext uri="{FF2B5EF4-FFF2-40B4-BE49-F238E27FC236}">
                <a16:creationId xmlns:a16="http://schemas.microsoft.com/office/drawing/2014/main" id="{6F881990-DFA3-0815-831A-28E6A6EF7B4A}"/>
              </a:ext>
            </a:extLst>
          </p:cNvPr>
          <p:cNvSpPr txBox="1">
            <a:spLocks/>
          </p:cNvSpPr>
          <p:nvPr/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B80B4-B953-6547-A044-6E303DFD4AF3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817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0C17A-E961-F2A7-8D76-E6DF3421F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726FF3-1A1F-8A2A-E0E6-CF9D2BFA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1" y="422465"/>
            <a:ext cx="11275483" cy="655638"/>
          </a:xfrm>
        </p:spPr>
        <p:txBody>
          <a:bodyPr/>
          <a:lstStyle/>
          <a:p>
            <a:r>
              <a:rPr lang="nl-BE" dirty="0"/>
              <a:t>Timeline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A369834-D21A-F746-BEEE-4CE327C5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1" y="1454046"/>
            <a:ext cx="11579353" cy="3551091"/>
          </a:xfrm>
        </p:spPr>
        <p:txBody>
          <a:bodyPr>
            <a:normAutofit/>
          </a:bodyPr>
          <a:lstStyle/>
          <a:p>
            <a:r>
              <a:rPr lang="en-GB" sz="1800" dirty="0"/>
              <a:t>1</a:t>
            </a:r>
            <a:r>
              <a:rPr lang="en-GB" sz="1800" baseline="30000" dirty="0"/>
              <a:t>st</a:t>
            </a:r>
            <a:r>
              <a:rPr lang="en-GB" sz="1800" dirty="0"/>
              <a:t> November 2025: start of 3-month enquiry on prEN 50463 (CENELEC)</a:t>
            </a:r>
          </a:p>
          <a:p>
            <a:r>
              <a:rPr lang="en-GB" sz="1800" dirty="0"/>
              <a:t>19</a:t>
            </a:r>
            <a:r>
              <a:rPr lang="en-GB" sz="1800" baseline="30000" dirty="0"/>
              <a:t>th</a:t>
            </a:r>
            <a:r>
              <a:rPr lang="en-GB" sz="1800" dirty="0"/>
              <a:t> November 2025: webinar on prEN 50463 (Eress)</a:t>
            </a:r>
          </a:p>
          <a:p>
            <a:r>
              <a:rPr lang="en-GB" sz="1800" dirty="0"/>
              <a:t>December 2025: publication of outcome of AS-03 (ERA)</a:t>
            </a:r>
          </a:p>
          <a:p>
            <a:r>
              <a:rPr lang="en-GB" sz="1800" dirty="0"/>
              <a:t>January 2026: input from ERA to prEN 50463 (ERA)</a:t>
            </a:r>
          </a:p>
          <a:p>
            <a:r>
              <a:rPr lang="en-GB" sz="1800" dirty="0"/>
              <a:t>December 2026: approval of EN 50463 (CENELEC)</a:t>
            </a:r>
          </a:p>
          <a:p>
            <a:r>
              <a:rPr lang="en-GB" sz="1800" dirty="0"/>
              <a:t>December 2026: report with proposal of changes to TSI (ERA)</a:t>
            </a:r>
          </a:p>
          <a:p>
            <a:r>
              <a:rPr lang="en-GB" sz="1800" dirty="0"/>
              <a:t>June 2027: approval by RISC of Commission Implementing Regulation (EC) adopting the changes to TSI</a:t>
            </a:r>
          </a:p>
          <a:p>
            <a:r>
              <a:rPr lang="en-GB" sz="1800" dirty="0"/>
              <a:t>December 2027: possibly </a:t>
            </a:r>
            <a:r>
              <a:rPr lang="en-GB" sz="1800"/>
              <a:t>an </a:t>
            </a:r>
            <a:r>
              <a:rPr lang="en-GB" sz="1800" dirty="0"/>
              <a:t>Edition </a:t>
            </a:r>
            <a:r>
              <a:rPr lang="en-GB" sz="1800"/>
              <a:t>2 </a:t>
            </a:r>
            <a:r>
              <a:rPr lang="en-GB" sz="1800" dirty="0"/>
              <a:t>on </a:t>
            </a:r>
            <a:r>
              <a:rPr lang="en-GB" sz="1800"/>
              <a:t>IRS 90930</a:t>
            </a:r>
            <a:r>
              <a:rPr lang="en-GB" sz="1800" dirty="0"/>
              <a:t> (</a:t>
            </a:r>
            <a:r>
              <a:rPr lang="en-GB" sz="1800"/>
              <a:t>UIC)</a:t>
            </a:r>
            <a:endParaRPr lang="en-GB" sz="1800" dirty="0"/>
          </a:p>
        </p:txBody>
      </p:sp>
      <p:sp>
        <p:nvSpPr>
          <p:cNvPr id="3" name="Tijdelijke aanduiding voor dianummer 1">
            <a:extLst>
              <a:ext uri="{FF2B5EF4-FFF2-40B4-BE49-F238E27FC236}">
                <a16:creationId xmlns:a16="http://schemas.microsoft.com/office/drawing/2014/main" id="{DEFF665C-478C-E790-D3CC-837748209825}"/>
              </a:ext>
            </a:extLst>
          </p:cNvPr>
          <p:cNvSpPr txBox="1">
            <a:spLocks/>
          </p:cNvSpPr>
          <p:nvPr/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B80B4-B953-6547-A044-6E303DFD4AF3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EF3FD7-E80B-E0FF-B53B-FC27D0C4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319"/>
          <a:stretch>
            <a:fillRect/>
          </a:stretch>
        </p:blipFill>
        <p:spPr>
          <a:xfrm>
            <a:off x="0" y="4259367"/>
            <a:ext cx="12192000" cy="2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10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gendefinert 18">
      <a:dk1>
        <a:sysClr val="windowText" lastClr="000000"/>
      </a:dk1>
      <a:lt1>
        <a:sysClr val="window" lastClr="FFFFFF"/>
      </a:lt1>
      <a:dk2>
        <a:srgbClr val="092A5A"/>
      </a:dk2>
      <a:lt2>
        <a:srgbClr val="FFFFFE"/>
      </a:lt2>
      <a:accent1>
        <a:srgbClr val="092A5A"/>
      </a:accent1>
      <a:accent2>
        <a:srgbClr val="319E37"/>
      </a:accent2>
      <a:accent3>
        <a:srgbClr val="000000"/>
      </a:accent3>
      <a:accent4>
        <a:srgbClr val="404040"/>
      </a:accent4>
      <a:accent5>
        <a:srgbClr val="808080"/>
      </a:accent5>
      <a:accent6>
        <a:srgbClr val="BFBFBF"/>
      </a:accent6>
      <a:hlink>
        <a:srgbClr val="FFFFF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800" b="0" i="0" cap="all" dirty="0">
            <a:solidFill>
              <a:schemeClr val="tx1"/>
            </a:solidFill>
            <a:latin typeface="GillSans Light"/>
            <a:cs typeface="Gill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F841206911F4F9FB8A46585C335A7" ma:contentTypeVersion="13" ma:contentTypeDescription="Create a new document." ma:contentTypeScope="" ma:versionID="1aaba20d65aa4f4072a3a34ecc6c9fb4">
  <xsd:schema xmlns:xsd="http://www.w3.org/2001/XMLSchema" xmlns:xs="http://www.w3.org/2001/XMLSchema" xmlns:p="http://schemas.microsoft.com/office/2006/metadata/properties" xmlns:ns3="d4af32c4-60c4-4545-9298-6d870e9c23b3" xmlns:ns4="f88d14be-697e-4183-9c58-ce3cbc4f4458" targetNamespace="http://schemas.microsoft.com/office/2006/metadata/properties" ma:root="true" ma:fieldsID="0d6e4fed2d7bfe88569d6794de499f20" ns3:_="" ns4:_="">
    <xsd:import namespace="d4af32c4-60c4-4545-9298-6d870e9c23b3"/>
    <xsd:import namespace="f88d14be-697e-4183-9c58-ce3cbc4f44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f32c4-60c4-4545-9298-6d870e9c2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d14be-697e-4183-9c58-ce3cbc4f4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3137EB-CFBF-4B48-8D8D-748A755F7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9F538-3E86-4442-B4D8-D9951A961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af32c4-60c4-4545-9298-6d870e9c23b3"/>
    <ds:schemaRef ds:uri="f88d14be-697e-4183-9c58-ce3cbc4f4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0E1500-25E9-47C5-B582-F824B01CA83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Breedbeeld</PresentationFormat>
  <Paragraphs>69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Arial</vt:lpstr>
      <vt:lpstr>Calibri</vt:lpstr>
      <vt:lpstr>Felbridge Pro</vt:lpstr>
      <vt:lpstr>Gill Sans MT</vt:lpstr>
      <vt:lpstr>GillSans Bold</vt:lpstr>
      <vt:lpstr>GillSans Light</vt:lpstr>
      <vt:lpstr>Proxima Nova</vt:lpstr>
      <vt:lpstr>Proxima Nova Semibold</vt:lpstr>
      <vt:lpstr>Wingdings</vt:lpstr>
      <vt:lpstr>1_Office Theme</vt:lpstr>
      <vt:lpstr>PowerPoint-presentatie</vt:lpstr>
      <vt:lpstr>EN 50463: history</vt:lpstr>
      <vt:lpstr>EN 50463: start of new Working Group 37</vt:lpstr>
      <vt:lpstr>PowerPoint-presentatie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Adrian Peter</dc:creator>
  <cp:lastModifiedBy>Van der Spiegel Bart</cp:lastModifiedBy>
  <cp:revision>105</cp:revision>
  <cp:lastPrinted>2019-06-05T06:18:35Z</cp:lastPrinted>
  <dcterms:created xsi:type="dcterms:W3CDTF">2019-05-22T08:00:46Z</dcterms:created>
  <dcterms:modified xsi:type="dcterms:W3CDTF">2025-10-06T11:22:54Z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0x010100044F841206911F4F9FB8A46585C335A7</vt:lpwstr>
  </property>
</Properties>
</file>