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256" r:id="rId2"/>
    <p:sldId id="261" r:id="rId3"/>
    <p:sldId id="271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2" r:id="rId13"/>
    <p:sldId id="259" r:id="rId14"/>
  </p:sldIdLst>
  <p:sldSz cx="9001125" cy="5040313"/>
  <p:notesSz cx="6858000" cy="9144000"/>
  <p:defaultTextStyle>
    <a:defPPr>
      <a:defRPr lang="fr-FR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239"/>
    <a:srgbClr val="FFFFFF"/>
    <a:srgbClr val="878787"/>
    <a:srgbClr val="008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C20F8-A2E4-43FA-A690-EF6479D8F37D}" v="3" dt="2025-10-21T07:11:21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1" autoAdjust="0"/>
    <p:restoredTop sz="77568" autoAdjust="0"/>
  </p:normalViewPr>
  <p:slideViewPr>
    <p:cSldViewPr showGuides="1">
      <p:cViewPr>
        <p:scale>
          <a:sx n="100" d="100"/>
          <a:sy n="100" d="100"/>
        </p:scale>
        <p:origin x="2323" y="509"/>
      </p:cViewPr>
      <p:guideLst>
        <p:guide orient="horz" pos="2721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786BE-2C06-4540-9D95-1345333D695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3FD3C8C-4FBC-4CBB-B6BF-89749D7CC0EB}">
      <dgm:prSet phldrT="[Text]"/>
      <dgm:spPr/>
      <dgm:t>
        <a:bodyPr/>
        <a:lstStyle/>
        <a:p>
          <a:r>
            <a:rPr lang="en-US" noProof="0" dirty="0"/>
            <a:t>REM101</a:t>
          </a:r>
        </a:p>
      </dgm:t>
    </dgm:pt>
    <dgm:pt modelId="{D70C30EB-8BD1-4BFB-A601-AA7B3966983E}" type="parTrans" cxnId="{0D186020-D63B-480C-B822-AEC331CBB914}">
      <dgm:prSet/>
      <dgm:spPr/>
      <dgm:t>
        <a:bodyPr/>
        <a:lstStyle/>
        <a:p>
          <a:endParaRPr lang="en-US"/>
        </a:p>
      </dgm:t>
    </dgm:pt>
    <dgm:pt modelId="{2309EDC3-9E44-44AE-A70E-C63302C539D0}" type="sibTrans" cxnId="{0D186020-D63B-480C-B822-AEC331CBB914}">
      <dgm:prSet/>
      <dgm:spPr/>
      <dgm:t>
        <a:bodyPr/>
        <a:lstStyle/>
        <a:p>
          <a:endParaRPr lang="en-US"/>
        </a:p>
      </dgm:t>
    </dgm:pt>
    <dgm:pt modelId="{D73CB777-E699-4785-9292-E157F40FEA31}">
      <dgm:prSet phldrT="[Text]"/>
      <dgm:spPr/>
      <dgm:t>
        <a:bodyPr/>
        <a:lstStyle/>
        <a:p>
          <a:r>
            <a:rPr lang="en-US" noProof="0" dirty="0"/>
            <a:t>REM102</a:t>
          </a:r>
        </a:p>
      </dgm:t>
    </dgm:pt>
    <dgm:pt modelId="{BA31D58A-7D36-4AA7-BC76-1F06AD86F37B}" type="parTrans" cxnId="{331F1FEB-A5DB-4395-8E6D-2953E0B48365}">
      <dgm:prSet/>
      <dgm:spPr/>
      <dgm:t>
        <a:bodyPr/>
        <a:lstStyle/>
        <a:p>
          <a:endParaRPr lang="en-US"/>
        </a:p>
      </dgm:t>
    </dgm:pt>
    <dgm:pt modelId="{078CAEC2-EED0-4E9E-85E0-BBB22AF8BBB6}" type="sibTrans" cxnId="{331F1FEB-A5DB-4395-8E6D-2953E0B48365}">
      <dgm:prSet/>
      <dgm:spPr/>
      <dgm:t>
        <a:bodyPr/>
        <a:lstStyle/>
        <a:p>
          <a:endParaRPr lang="en-US"/>
        </a:p>
      </dgm:t>
    </dgm:pt>
    <dgm:pt modelId="{25CEF35A-F8FE-48DA-8DA8-F4971ADD397B}">
      <dgm:prSet phldrT="[Text]"/>
      <dgm:spPr/>
      <dgm:t>
        <a:bodyPr/>
        <a:lstStyle/>
        <a:p>
          <a:r>
            <a:rPr lang="en-US" noProof="0" dirty="0"/>
            <a:t>REM2000</a:t>
          </a:r>
        </a:p>
      </dgm:t>
    </dgm:pt>
    <dgm:pt modelId="{76E64B70-CC71-42D2-AF0E-30FCB2AFE41F}" type="parTrans" cxnId="{6D5F0535-E5BF-42A4-86D3-1E6D388225C0}">
      <dgm:prSet/>
      <dgm:spPr/>
      <dgm:t>
        <a:bodyPr/>
        <a:lstStyle/>
        <a:p>
          <a:endParaRPr lang="en-US"/>
        </a:p>
      </dgm:t>
    </dgm:pt>
    <dgm:pt modelId="{595CC993-FC4A-4F45-AF12-0531F577288A}" type="sibTrans" cxnId="{6D5F0535-E5BF-42A4-86D3-1E6D388225C0}">
      <dgm:prSet/>
      <dgm:spPr/>
      <dgm:t>
        <a:bodyPr/>
        <a:lstStyle/>
        <a:p>
          <a:endParaRPr lang="en-US"/>
        </a:p>
      </dgm:t>
    </dgm:pt>
    <dgm:pt modelId="{4C592052-7E3B-4D6E-ABB3-5790A8C0C258}">
      <dgm:prSet phldrT="[Text]"/>
      <dgm:spPr/>
      <dgm:t>
        <a:bodyPr/>
        <a:lstStyle/>
        <a:p>
          <a:r>
            <a:rPr lang="en-US" noProof="0" dirty="0"/>
            <a:t>REM100</a:t>
          </a:r>
        </a:p>
      </dgm:t>
    </dgm:pt>
    <dgm:pt modelId="{5E12F68D-89ED-4C69-B053-C84B0DCE7C21}" type="parTrans" cxnId="{A365E0B5-D250-400A-9388-541C555D6480}">
      <dgm:prSet/>
      <dgm:spPr/>
      <dgm:t>
        <a:bodyPr/>
        <a:lstStyle/>
        <a:p>
          <a:endParaRPr lang="en-US"/>
        </a:p>
      </dgm:t>
    </dgm:pt>
    <dgm:pt modelId="{274AB8D8-983D-4961-99D3-1C814D659DCE}" type="sibTrans" cxnId="{A365E0B5-D250-400A-9388-541C555D6480}">
      <dgm:prSet/>
      <dgm:spPr/>
      <dgm:t>
        <a:bodyPr/>
        <a:lstStyle/>
        <a:p>
          <a:endParaRPr lang="en-US"/>
        </a:p>
      </dgm:t>
    </dgm:pt>
    <dgm:pt modelId="{F5E1D1A9-46E6-4EF0-9418-D03F0BC94E8B}" type="pres">
      <dgm:prSet presAssocID="{3B7786BE-2C06-4540-9D95-1345333D6954}" presName="arrowDiagram" presStyleCnt="0">
        <dgm:presLayoutVars>
          <dgm:chMax val="5"/>
          <dgm:dir/>
          <dgm:resizeHandles val="exact"/>
        </dgm:presLayoutVars>
      </dgm:prSet>
      <dgm:spPr/>
    </dgm:pt>
    <dgm:pt modelId="{BAC7BABB-EA76-4DD1-9138-194BF3A4AFA8}" type="pres">
      <dgm:prSet presAssocID="{3B7786BE-2C06-4540-9D95-1345333D6954}" presName="arrow" presStyleLbl="bgShp" presStyleIdx="0" presStyleCnt="1" custScaleX="106652" custLinFactNeighborX="-939"/>
      <dgm:spPr/>
    </dgm:pt>
    <dgm:pt modelId="{9A7A0201-D59E-4513-B730-4EAB40BCD56B}" type="pres">
      <dgm:prSet presAssocID="{3B7786BE-2C06-4540-9D95-1345333D6954}" presName="arrowDiagram4" presStyleCnt="0"/>
      <dgm:spPr/>
    </dgm:pt>
    <dgm:pt modelId="{C5D7796A-6C33-4281-9E7C-ECAE6ADC42DA}" type="pres">
      <dgm:prSet presAssocID="{4C592052-7E3B-4D6E-ABB3-5790A8C0C258}" presName="bullet4a" presStyleLbl="node1" presStyleIdx="0" presStyleCnt="4" custLinFactNeighborX="-69955" custLinFactNeighborY="-52427"/>
      <dgm:spPr/>
    </dgm:pt>
    <dgm:pt modelId="{9EC811D2-AAFD-4CD4-B3E6-0C2E026F18D2}" type="pres">
      <dgm:prSet presAssocID="{4C592052-7E3B-4D6E-ABB3-5790A8C0C258}" presName="textBox4a" presStyleLbl="revTx" presStyleIdx="0" presStyleCnt="4" custLinFactNeighborX="-16073" custLinFactNeighborY="122">
        <dgm:presLayoutVars>
          <dgm:bulletEnabled val="1"/>
        </dgm:presLayoutVars>
      </dgm:prSet>
      <dgm:spPr/>
    </dgm:pt>
    <dgm:pt modelId="{0B309BFC-ECAC-41A3-8C95-6619F1BA4ACC}" type="pres">
      <dgm:prSet presAssocID="{F3FD3C8C-4FBC-4CBB-B6BF-89749D7CC0EB}" presName="bullet4b" presStyleLbl="node1" presStyleIdx="1" presStyleCnt="4"/>
      <dgm:spPr/>
    </dgm:pt>
    <dgm:pt modelId="{9491F9E4-589C-464B-963F-C33F121498BD}" type="pres">
      <dgm:prSet presAssocID="{F3FD3C8C-4FBC-4CBB-B6BF-89749D7CC0EB}" presName="textBox4b" presStyleLbl="revTx" presStyleIdx="1" presStyleCnt="4">
        <dgm:presLayoutVars>
          <dgm:bulletEnabled val="1"/>
        </dgm:presLayoutVars>
      </dgm:prSet>
      <dgm:spPr/>
    </dgm:pt>
    <dgm:pt modelId="{094E9C37-15B7-4293-94E2-09A6DB0A563D}" type="pres">
      <dgm:prSet presAssocID="{D73CB777-E699-4785-9292-E157F40FEA31}" presName="bullet4c" presStyleLbl="node1" presStyleIdx="2" presStyleCnt="4"/>
      <dgm:spPr/>
    </dgm:pt>
    <dgm:pt modelId="{A83C4D9C-1762-4A81-BEDC-CEA4F07BA7AC}" type="pres">
      <dgm:prSet presAssocID="{D73CB777-E699-4785-9292-E157F40FEA31}" presName="textBox4c" presStyleLbl="revTx" presStyleIdx="2" presStyleCnt="4">
        <dgm:presLayoutVars>
          <dgm:bulletEnabled val="1"/>
        </dgm:presLayoutVars>
      </dgm:prSet>
      <dgm:spPr/>
    </dgm:pt>
    <dgm:pt modelId="{D07806C2-5B31-4269-BF81-6C98EE0547EB}" type="pres">
      <dgm:prSet presAssocID="{25CEF35A-F8FE-48DA-8DA8-F4971ADD397B}" presName="bullet4d" presStyleLbl="node1" presStyleIdx="3" presStyleCnt="4"/>
      <dgm:spPr/>
    </dgm:pt>
    <dgm:pt modelId="{68A34C02-F335-4C9D-8225-7A52F36B2596}" type="pres">
      <dgm:prSet presAssocID="{25CEF35A-F8FE-48DA-8DA8-F4971ADD397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05654A1E-D0DF-43CB-AFF7-8BFBFCDABAD2}" type="presOf" srcId="{D73CB777-E699-4785-9292-E157F40FEA31}" destId="{A83C4D9C-1762-4A81-BEDC-CEA4F07BA7AC}" srcOrd="0" destOrd="0" presId="urn:microsoft.com/office/officeart/2005/8/layout/arrow2"/>
    <dgm:cxn modelId="{0D186020-D63B-480C-B822-AEC331CBB914}" srcId="{3B7786BE-2C06-4540-9D95-1345333D6954}" destId="{F3FD3C8C-4FBC-4CBB-B6BF-89749D7CC0EB}" srcOrd="1" destOrd="0" parTransId="{D70C30EB-8BD1-4BFB-A601-AA7B3966983E}" sibTransId="{2309EDC3-9E44-44AE-A70E-C63302C539D0}"/>
    <dgm:cxn modelId="{6D5F0535-E5BF-42A4-86D3-1E6D388225C0}" srcId="{3B7786BE-2C06-4540-9D95-1345333D6954}" destId="{25CEF35A-F8FE-48DA-8DA8-F4971ADD397B}" srcOrd="3" destOrd="0" parTransId="{76E64B70-CC71-42D2-AF0E-30FCB2AFE41F}" sibTransId="{595CC993-FC4A-4F45-AF12-0531F577288A}"/>
    <dgm:cxn modelId="{67B86950-FE0D-4A27-ACE8-C22C87FE6FC4}" type="presOf" srcId="{3B7786BE-2C06-4540-9D95-1345333D6954}" destId="{F5E1D1A9-46E6-4EF0-9418-D03F0BC94E8B}" srcOrd="0" destOrd="0" presId="urn:microsoft.com/office/officeart/2005/8/layout/arrow2"/>
    <dgm:cxn modelId="{A365E0B5-D250-400A-9388-541C555D6480}" srcId="{3B7786BE-2C06-4540-9D95-1345333D6954}" destId="{4C592052-7E3B-4D6E-ABB3-5790A8C0C258}" srcOrd="0" destOrd="0" parTransId="{5E12F68D-89ED-4C69-B053-C84B0DCE7C21}" sibTransId="{274AB8D8-983D-4961-99D3-1C814D659DCE}"/>
    <dgm:cxn modelId="{1DCEA2D2-EB29-4241-8BFF-7557A07FD033}" type="presOf" srcId="{25CEF35A-F8FE-48DA-8DA8-F4971ADD397B}" destId="{68A34C02-F335-4C9D-8225-7A52F36B2596}" srcOrd="0" destOrd="0" presId="urn:microsoft.com/office/officeart/2005/8/layout/arrow2"/>
    <dgm:cxn modelId="{9C7B0FDB-A45C-4A34-A78C-B533B6EF1B6D}" type="presOf" srcId="{F3FD3C8C-4FBC-4CBB-B6BF-89749D7CC0EB}" destId="{9491F9E4-589C-464B-963F-C33F121498BD}" srcOrd="0" destOrd="0" presId="urn:microsoft.com/office/officeart/2005/8/layout/arrow2"/>
    <dgm:cxn modelId="{26E75BE9-17E4-44C8-8673-CB04049FD6AF}" type="presOf" srcId="{4C592052-7E3B-4D6E-ABB3-5790A8C0C258}" destId="{9EC811D2-AAFD-4CD4-B3E6-0C2E026F18D2}" srcOrd="0" destOrd="0" presId="urn:microsoft.com/office/officeart/2005/8/layout/arrow2"/>
    <dgm:cxn modelId="{331F1FEB-A5DB-4395-8E6D-2953E0B48365}" srcId="{3B7786BE-2C06-4540-9D95-1345333D6954}" destId="{D73CB777-E699-4785-9292-E157F40FEA31}" srcOrd="2" destOrd="0" parTransId="{BA31D58A-7D36-4AA7-BC76-1F06AD86F37B}" sibTransId="{078CAEC2-EED0-4E9E-85E0-BBB22AF8BBB6}"/>
    <dgm:cxn modelId="{DA2FE1DD-BB1A-47EA-B718-EC639C9C22EF}" type="presParOf" srcId="{F5E1D1A9-46E6-4EF0-9418-D03F0BC94E8B}" destId="{BAC7BABB-EA76-4DD1-9138-194BF3A4AFA8}" srcOrd="0" destOrd="0" presId="urn:microsoft.com/office/officeart/2005/8/layout/arrow2"/>
    <dgm:cxn modelId="{5C89C401-21CD-49B5-9622-F26ED440E88B}" type="presParOf" srcId="{F5E1D1A9-46E6-4EF0-9418-D03F0BC94E8B}" destId="{9A7A0201-D59E-4513-B730-4EAB40BCD56B}" srcOrd="1" destOrd="0" presId="urn:microsoft.com/office/officeart/2005/8/layout/arrow2"/>
    <dgm:cxn modelId="{79A1131A-F727-4F6A-804C-26CF1BDB1388}" type="presParOf" srcId="{9A7A0201-D59E-4513-B730-4EAB40BCD56B}" destId="{C5D7796A-6C33-4281-9E7C-ECAE6ADC42DA}" srcOrd="0" destOrd="0" presId="urn:microsoft.com/office/officeart/2005/8/layout/arrow2"/>
    <dgm:cxn modelId="{2097A962-7000-484F-AB4B-DEA19E937380}" type="presParOf" srcId="{9A7A0201-D59E-4513-B730-4EAB40BCD56B}" destId="{9EC811D2-AAFD-4CD4-B3E6-0C2E026F18D2}" srcOrd="1" destOrd="0" presId="urn:microsoft.com/office/officeart/2005/8/layout/arrow2"/>
    <dgm:cxn modelId="{AFA676C6-B39C-4B07-A4C2-7449A529EDB1}" type="presParOf" srcId="{9A7A0201-D59E-4513-B730-4EAB40BCD56B}" destId="{0B309BFC-ECAC-41A3-8C95-6619F1BA4ACC}" srcOrd="2" destOrd="0" presId="urn:microsoft.com/office/officeart/2005/8/layout/arrow2"/>
    <dgm:cxn modelId="{72FC5947-D4FF-4D4A-BF33-AA2169E13305}" type="presParOf" srcId="{9A7A0201-D59E-4513-B730-4EAB40BCD56B}" destId="{9491F9E4-589C-464B-963F-C33F121498BD}" srcOrd="3" destOrd="0" presId="urn:microsoft.com/office/officeart/2005/8/layout/arrow2"/>
    <dgm:cxn modelId="{AE2C3449-3E76-4DCA-BF3D-6F4CC2E0CC8A}" type="presParOf" srcId="{9A7A0201-D59E-4513-B730-4EAB40BCD56B}" destId="{094E9C37-15B7-4293-94E2-09A6DB0A563D}" srcOrd="4" destOrd="0" presId="urn:microsoft.com/office/officeart/2005/8/layout/arrow2"/>
    <dgm:cxn modelId="{DAF98260-2868-4513-B290-76996395A3A4}" type="presParOf" srcId="{9A7A0201-D59E-4513-B730-4EAB40BCD56B}" destId="{A83C4D9C-1762-4A81-BEDC-CEA4F07BA7AC}" srcOrd="5" destOrd="0" presId="urn:microsoft.com/office/officeart/2005/8/layout/arrow2"/>
    <dgm:cxn modelId="{DCBA3911-0A94-42EE-A991-F2E2B62A554C}" type="presParOf" srcId="{9A7A0201-D59E-4513-B730-4EAB40BCD56B}" destId="{D07806C2-5B31-4269-BF81-6C98EE0547EB}" srcOrd="6" destOrd="0" presId="urn:microsoft.com/office/officeart/2005/8/layout/arrow2"/>
    <dgm:cxn modelId="{0CBF896C-BC73-4583-A01B-01F8E457F3D2}" type="presParOf" srcId="{9A7A0201-D59E-4513-B730-4EAB40BCD56B}" destId="{68A34C02-F335-4C9D-8225-7A52F36B259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7BABB-EA76-4DD1-9138-194BF3A4AFA8}">
      <dsp:nvSpPr>
        <dsp:cNvPr id="0" name=""/>
        <dsp:cNvSpPr/>
      </dsp:nvSpPr>
      <dsp:spPr>
        <a:xfrm>
          <a:off x="-8" y="0"/>
          <a:ext cx="6826581" cy="4000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7796A-6C33-4281-9E7C-ECAE6ADC42DA}">
      <dsp:nvSpPr>
        <dsp:cNvPr id="0" name=""/>
        <dsp:cNvSpPr/>
      </dsp:nvSpPr>
      <dsp:spPr>
        <a:xfrm>
          <a:off x="740374" y="2897589"/>
          <a:ext cx="147218" cy="147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811D2-AAFD-4CD4-B3E6-0C2E026F18D2}">
      <dsp:nvSpPr>
        <dsp:cNvPr id="0" name=""/>
        <dsp:cNvSpPr/>
      </dsp:nvSpPr>
      <dsp:spPr>
        <a:xfrm>
          <a:off x="741045" y="3048381"/>
          <a:ext cx="1094536" cy="95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08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REM100</a:t>
          </a:r>
        </a:p>
      </dsp:txBody>
      <dsp:txXfrm>
        <a:off x="741045" y="3048381"/>
        <a:ext cx="1094536" cy="952119"/>
      </dsp:txXfrm>
    </dsp:sp>
    <dsp:sp modelId="{0B309BFC-ECAC-41A3-8C95-6619F1BA4ACC}">
      <dsp:nvSpPr>
        <dsp:cNvPr id="0" name=""/>
        <dsp:cNvSpPr/>
      </dsp:nvSpPr>
      <dsp:spPr>
        <a:xfrm>
          <a:off x="1883490" y="2044255"/>
          <a:ext cx="256032" cy="256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1F9E4-589C-464B-963F-C33F121498BD}">
      <dsp:nvSpPr>
        <dsp:cNvPr id="0" name=""/>
        <dsp:cNvSpPr/>
      </dsp:nvSpPr>
      <dsp:spPr>
        <a:xfrm>
          <a:off x="2011506" y="2172271"/>
          <a:ext cx="1344168" cy="1828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66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REM101</a:t>
          </a:r>
        </a:p>
      </dsp:txBody>
      <dsp:txXfrm>
        <a:off x="2011506" y="2172271"/>
        <a:ext cx="1344168" cy="1828228"/>
      </dsp:txXfrm>
    </dsp:sp>
    <dsp:sp modelId="{094E9C37-15B7-4293-94E2-09A6DB0A563D}">
      <dsp:nvSpPr>
        <dsp:cNvPr id="0" name=""/>
        <dsp:cNvSpPr/>
      </dsp:nvSpPr>
      <dsp:spPr>
        <a:xfrm>
          <a:off x="3211656" y="1358569"/>
          <a:ext cx="339242" cy="33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C4D9C-1762-4A81-BEDC-CEA4F07BA7AC}">
      <dsp:nvSpPr>
        <dsp:cNvPr id="0" name=""/>
        <dsp:cNvSpPr/>
      </dsp:nvSpPr>
      <dsp:spPr>
        <a:xfrm>
          <a:off x="3381278" y="1528190"/>
          <a:ext cx="1344168" cy="2472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758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REM102</a:t>
          </a:r>
        </a:p>
      </dsp:txBody>
      <dsp:txXfrm>
        <a:off x="3381278" y="1528190"/>
        <a:ext cx="1344168" cy="2472309"/>
      </dsp:txXfrm>
    </dsp:sp>
    <dsp:sp modelId="{D07806C2-5B31-4269-BF81-6C98EE0547EB}">
      <dsp:nvSpPr>
        <dsp:cNvPr id="0" name=""/>
        <dsp:cNvSpPr/>
      </dsp:nvSpPr>
      <dsp:spPr>
        <a:xfrm>
          <a:off x="4658237" y="904913"/>
          <a:ext cx="454456" cy="454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34C02-F335-4C9D-8225-7A52F36B2596}">
      <dsp:nvSpPr>
        <dsp:cNvPr id="0" name=""/>
        <dsp:cNvSpPr/>
      </dsp:nvSpPr>
      <dsp:spPr>
        <a:xfrm>
          <a:off x="4885466" y="1132141"/>
          <a:ext cx="1344168" cy="286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807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REM2000</a:t>
          </a:r>
        </a:p>
      </dsp:txBody>
      <dsp:txXfrm>
        <a:off x="4885466" y="1132141"/>
        <a:ext cx="1344168" cy="2868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240B-51EF-4546-84D3-7F5A4453F0B2}" type="datetimeFigureOut">
              <a:rPr lang="fr-CH" smtClean="0"/>
              <a:t>21.10.2025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5800"/>
            <a:ext cx="612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0261-0F9C-4820-B2C8-AD75DB0F494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045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53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89E29-03F0-D824-1E87-815779120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5D547C-0B32-1E59-C239-1EB850A77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21963E-6DB5-D556-6E38-74BBA956B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ADDEE-E7B6-4396-6F5F-82E0635F9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7143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EA038-D6EE-66CF-11F6-99AF62C42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3F98D-66A2-96DE-5DD5-C9E7D4730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AC358-C4F3-2709-7EF3-CD895B128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D8CD6-EC2A-CE09-74D7-31594B4BD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010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506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214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67E50-44FA-C65E-8680-FE1516296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E3B64-E6A9-2E5C-22BA-C4413D8F2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F4CE8-CCFD-BF92-05C3-50AEB007F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CBE80-346D-E1EC-95EA-CF07396BE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206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B9FF3-4BB2-CEB1-2DFB-D3F92498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B8BF4-20C3-A183-D496-1786AAAED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A41FB-6967-AE4C-2006-DF158A78F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B409F-52C4-18EC-0DED-D52882CD1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809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B5B88-19FF-4770-D0E4-86F93D203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05610-0E68-F1A3-9C9B-0A051A503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EF9FB-384C-271A-FC24-86F859C1E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DDBDE-2807-4FAD-20A7-201770171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078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CA140-0138-8018-26EC-14FE5A57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9289F-CFA4-3C40-C37C-22EBC9106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D1D94-A04A-A334-BC7E-B47D99B2E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FC6C1-CE84-A546-238C-17798A198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899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6609-E503-17FB-08D1-860636AE9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B1FC1-A1BC-BCA1-9DCE-6D902EF56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AAC0B5-901F-37E4-ACD5-325613B60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0ED37-7F09-0429-C4FC-48FD0B00A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7045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70201-4A91-A55D-973D-2DF17749D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577072-9702-87AA-D272-5DDB9406D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BA58D-D2BC-B3BD-6AEB-E0D5A10A6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11A98-2AE9-ED43-7678-F77BF2425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628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12F29-EFD6-5D43-407F-7A18BA731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46E61-5889-384E-F229-7C7F2E0D4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39695-EFFB-C943-DD42-4D722D20C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077BA-50A3-4382-FA31-A195DE66F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61-0F9C-4820-B2C8-AD75DB0F494E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75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 b="16000"/>
          <a:stretch/>
        </p:blipFill>
        <p:spPr>
          <a:xfrm>
            <a:off x="0" y="1368000"/>
            <a:ext cx="9000000" cy="36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00000" y="0"/>
            <a:ext cx="720103" cy="1080000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flipH="1">
            <a:off x="6552000" y="1368000"/>
            <a:ext cx="2448000" cy="3672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1368000"/>
            <a:ext cx="2448350" cy="3672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944000"/>
            <a:ext cx="5040000" cy="1800000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4032000"/>
            <a:ext cx="5040000" cy="36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CH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4536000"/>
            <a:ext cx="1151087" cy="288000"/>
          </a:xfrm>
          <a:prstGeom prst="rect">
            <a:avLst/>
          </a:prstGeom>
          <a:effectLst>
            <a:outerShdw blurRad="63500" sx="105000" sy="105000" algn="ctr" rotWithShape="0">
              <a:schemeClr val="bg1"/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0" y="572375"/>
            <a:ext cx="1569600" cy="223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324000"/>
            <a:ext cx="17062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8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0001" y="576000"/>
            <a:ext cx="1440205" cy="2160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608000"/>
            <a:ext cx="9000000" cy="432000"/>
          </a:xfrm>
          <a:prstGeom prst="rect">
            <a:avLst/>
          </a:prstGeom>
          <a:solidFill>
            <a:srgbClr val="878787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000000" cy="576000"/>
          </a:xfrm>
          <a:prstGeom prst="rect">
            <a:avLst/>
          </a:prstGeom>
          <a:solidFill>
            <a:srgbClr val="878787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pic>
        <p:nvPicPr>
          <p:cNvPr id="10" name="Picture 2" descr="C:\Users\laranjeiro\Desktop\pres\links\SécheronHaslerGroup_Lines-03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08000"/>
            <a:ext cx="899953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aranjeiro\Desktop\pres\links\SécheronHaslerGroup_Lines-03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96000"/>
            <a:ext cx="899953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79239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DD36-46ED-4D0D-803E-BBE571216CA1}" type="datetime1">
              <a:rPr lang="fr-CH" smtClean="0"/>
              <a:t>21.10.2025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Footer | Presentation title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fr-CH" smtClean="0"/>
              <a:t>‹#›</a:t>
            </a:fld>
            <a:endParaRPr lang="fr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180000"/>
            <a:ext cx="360000" cy="216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F79239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280000" y="4752000"/>
            <a:ext cx="72000" cy="144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 userDrawn="1"/>
        </p:nvSpPr>
        <p:spPr>
          <a:xfrm>
            <a:off x="8712000" y="4752000"/>
            <a:ext cx="288000" cy="144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16000"/>
            <a:ext cx="1151087" cy="28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1836000" y="4752000"/>
            <a:ext cx="0" cy="14400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368000"/>
            <a:ext cx="2160308" cy="32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4788000"/>
            <a:ext cx="532800" cy="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>
          <a:xfrm flipH="1">
            <a:off x="4557600" y="0"/>
            <a:ext cx="3362400" cy="50403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00" y="0"/>
            <a:ext cx="3360688" cy="504031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4608000"/>
            <a:ext cx="900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1080000"/>
            <a:ext cx="5760000" cy="360000"/>
          </a:xfrm>
        </p:spPr>
        <p:txBody>
          <a:bodyPr anchor="ctr" anchorCtr="0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160000"/>
            <a:ext cx="5040000" cy="14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608000"/>
            <a:ext cx="9000000" cy="432000"/>
          </a:xfrm>
          <a:prstGeom prst="rect">
            <a:avLst/>
          </a:prstGeom>
          <a:solidFill>
            <a:srgbClr val="878787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Picture 2" descr="C:\Users\laranjeiro\Desktop\pres\links\SécheronHaslerGroup_Lines-03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08000"/>
            <a:ext cx="899953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280000" y="4752000"/>
            <a:ext cx="72000" cy="144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 userDrawn="1"/>
        </p:nvSpPr>
        <p:spPr>
          <a:xfrm>
            <a:off x="8712000" y="4752000"/>
            <a:ext cx="288000" cy="144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16000"/>
            <a:ext cx="1151087" cy="28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061-3865-433C-B0BC-D682E7B9344A}" type="datetime1">
              <a:rPr lang="fr-CH" smtClean="0"/>
              <a:t>21.10.2025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Footer | Presentation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fr-CH" smtClean="0"/>
              <a:t>‹#›</a:t>
            </a:fld>
            <a:endParaRPr lang="fr-CH"/>
          </a:p>
        </p:txBody>
      </p:sp>
      <p:sp>
        <p:nvSpPr>
          <p:cNvPr id="17" name="Rectangle 16"/>
          <p:cNvSpPr/>
          <p:nvPr userDrawn="1"/>
        </p:nvSpPr>
        <p:spPr>
          <a:xfrm>
            <a:off x="0" y="1152000"/>
            <a:ext cx="360000" cy="216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8C4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836000" y="4752000"/>
            <a:ext cx="0" cy="14400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4788000"/>
            <a:ext cx="532800" cy="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1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with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999"/>
          <a:stretch/>
        </p:blipFill>
        <p:spPr>
          <a:xfrm>
            <a:off x="0" y="0"/>
            <a:ext cx="9000000" cy="50400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0" y="0"/>
            <a:ext cx="7918288" cy="5040313"/>
            <a:chOff x="0" y="0"/>
            <a:chExt cx="7918288" cy="5040313"/>
          </a:xfrm>
        </p:grpSpPr>
        <p:sp>
          <p:nvSpPr>
            <p:cNvPr id="21" name="Right Triangle 20"/>
            <p:cNvSpPr/>
            <p:nvPr userDrawn="1"/>
          </p:nvSpPr>
          <p:spPr>
            <a:xfrm rot="10800000" flipH="1">
              <a:off x="4555888" y="0"/>
              <a:ext cx="3362400" cy="504031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0"/>
              <a:ext cx="4557599" cy="504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8288" y="0"/>
            <a:ext cx="2160000" cy="32395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4608000"/>
            <a:ext cx="900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1080000"/>
            <a:ext cx="5760000" cy="360000"/>
          </a:xfrm>
        </p:spPr>
        <p:txBody>
          <a:bodyPr anchor="ctr" anchorCtr="0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160000"/>
            <a:ext cx="5040000" cy="144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608000"/>
            <a:ext cx="9000000" cy="432000"/>
          </a:xfrm>
          <a:prstGeom prst="rect">
            <a:avLst/>
          </a:prstGeom>
          <a:solidFill>
            <a:srgbClr val="878787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Picture 2" descr="C:\Users\laranjeiro\Desktop\pres\links\SécheronHaslerGroup_Lines-03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08000"/>
            <a:ext cx="899953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280000" y="4752000"/>
            <a:ext cx="72000" cy="144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 userDrawn="1"/>
        </p:nvSpPr>
        <p:spPr>
          <a:xfrm>
            <a:off x="8712000" y="4752000"/>
            <a:ext cx="288000" cy="144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16000"/>
            <a:ext cx="1151087" cy="28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C061-3865-433C-B0BC-D682E7B9344A}" type="datetime1">
              <a:rPr lang="fr-CH" smtClean="0"/>
              <a:t>21.10.2025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Footer | Presentation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fr-CH" smtClean="0"/>
              <a:t>‹#›</a:t>
            </a:fld>
            <a:endParaRPr lang="fr-CH"/>
          </a:p>
        </p:txBody>
      </p:sp>
      <p:sp>
        <p:nvSpPr>
          <p:cNvPr id="17" name="Rectangle 16"/>
          <p:cNvSpPr/>
          <p:nvPr userDrawn="1"/>
        </p:nvSpPr>
        <p:spPr>
          <a:xfrm>
            <a:off x="0" y="1152000"/>
            <a:ext cx="360000" cy="216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8C4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836000" y="4752000"/>
            <a:ext cx="0" cy="14400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4788000"/>
            <a:ext cx="532800" cy="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0001" y="576000"/>
            <a:ext cx="1440205" cy="2160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608000"/>
            <a:ext cx="9000000" cy="432000"/>
          </a:xfrm>
          <a:prstGeom prst="rect">
            <a:avLst/>
          </a:prstGeom>
          <a:solidFill>
            <a:srgbClr val="878787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000000" cy="576000"/>
          </a:xfrm>
          <a:prstGeom prst="rect">
            <a:avLst/>
          </a:prstGeom>
          <a:solidFill>
            <a:srgbClr val="878787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2" descr="C:\Users\laranjeiro\Desktop\pres\links\SécheronHaslerGroup_Lines-03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08000"/>
            <a:ext cx="899953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aranjeiro\Desktop\pres\links\SécheronHaslerGroup_Lines-03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96000"/>
            <a:ext cx="899953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4526-198F-456E-84C2-9184917C8E69}" type="datetime1">
              <a:rPr lang="fr-CH" smtClean="0"/>
              <a:t>21.10.2025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Footer | Presentation title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fr-CH" smtClean="0"/>
              <a:t>‹#›</a:t>
            </a:fld>
            <a:endParaRPr lang="fr-CH"/>
          </a:p>
        </p:txBody>
      </p:sp>
      <p:sp>
        <p:nvSpPr>
          <p:cNvPr id="14" name="Rectangle 13"/>
          <p:cNvSpPr/>
          <p:nvPr userDrawn="1"/>
        </p:nvSpPr>
        <p:spPr>
          <a:xfrm>
            <a:off x="0" y="180000"/>
            <a:ext cx="360000" cy="216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8C4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280000" y="4752000"/>
            <a:ext cx="72000" cy="144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 userDrawn="1"/>
        </p:nvSpPr>
        <p:spPr>
          <a:xfrm>
            <a:off x="8712000" y="4752000"/>
            <a:ext cx="288000" cy="144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16000"/>
            <a:ext cx="1151087" cy="288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1836000" y="4752000"/>
            <a:ext cx="0" cy="14400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368000"/>
            <a:ext cx="2160308" cy="32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4788000"/>
            <a:ext cx="532800" cy="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000" b="15999"/>
          <a:stretch/>
        </p:blipFill>
        <p:spPr>
          <a:xfrm>
            <a:off x="0" y="0"/>
            <a:ext cx="4320000" cy="5040000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957600" y="0"/>
            <a:ext cx="3362400" cy="50403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" y="0"/>
            <a:ext cx="3360688" cy="5040313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4104000"/>
            <a:ext cx="2304000" cy="691627"/>
          </a:xfrm>
          <a:prstGeom prst="rect">
            <a:avLst/>
          </a:prstGeom>
        </p:spPr>
      </p:pic>
      <p:pic>
        <p:nvPicPr>
          <p:cNvPr id="13" name="Picture 2" descr="C:\Users\laranjeiro\Desktop\pres\links\SécheronHaslerGroup_Lines-03.png"/>
          <p:cNvPicPr preferRelativeResize="0"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00" y="3816000"/>
            <a:ext cx="4248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00" y="2080800"/>
            <a:ext cx="3139200" cy="4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with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000" b="15999"/>
          <a:stretch/>
        </p:blipFill>
        <p:spPr>
          <a:xfrm>
            <a:off x="0" y="0"/>
            <a:ext cx="4320000" cy="5040000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957600" y="0"/>
            <a:ext cx="3362400" cy="50403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" y="0"/>
            <a:ext cx="3360688" cy="504031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000" y="1080000"/>
            <a:ext cx="4320000" cy="360000"/>
          </a:xfrm>
        </p:spPr>
        <p:txBody>
          <a:bodyPr anchor="ctr" anchorCtr="0">
            <a:noAutofit/>
          </a:bodyPr>
          <a:lstStyle>
            <a:lvl1pPr algn="r">
              <a:defRPr sz="1400" b="1"/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640000" y="1152000"/>
            <a:ext cx="360000" cy="216000"/>
          </a:xfrm>
          <a:prstGeom prst="rect">
            <a:avLst/>
          </a:prstGeom>
          <a:solidFill>
            <a:srgbClr val="F7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4104000"/>
            <a:ext cx="2304000" cy="691627"/>
          </a:xfrm>
          <a:prstGeom prst="rect">
            <a:avLst/>
          </a:prstGeom>
        </p:spPr>
      </p:pic>
      <p:pic>
        <p:nvPicPr>
          <p:cNvPr id="14" name="Picture 2" descr="C:\Users\laranjeiro\Desktop\pres\links\SécheronHaslerGroup_Lines-03.png"/>
          <p:cNvPicPr preferRelativeResize="0"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00" y="3816000"/>
            <a:ext cx="4248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00" y="2440800"/>
            <a:ext cx="3139200" cy="4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44000"/>
            <a:ext cx="7920000" cy="2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864000"/>
            <a:ext cx="792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4000" y="4716000"/>
            <a:ext cx="79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8787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2DF9948-12B9-434E-B9F7-75D601127326}" type="datetime1">
              <a:rPr lang="fr-CH" smtClean="0"/>
              <a:t>21.10.2025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4716000"/>
            <a:ext cx="36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8787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CH"/>
              <a:t>Footer | Presentation title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16000"/>
            <a:ext cx="216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8787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B26DD9C-D697-4011-A28A-9AD9F6829A91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6280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1" r:id="rId4"/>
    <p:sldLayoutId id="2147483678" r:id="rId5"/>
    <p:sldLayoutId id="2147483679" r:id="rId6"/>
    <p:sldLayoutId id="2147483680" r:id="rId7"/>
  </p:sldLayoutIdLst>
  <p:hf hdr="0"/>
  <p:txStyles>
    <p:titleStyle>
      <a:lvl1pPr algn="l" defTabSz="802295" rtl="0" eaLnBrk="1" latinLnBrk="0" hangingPunct="1">
        <a:spcBef>
          <a:spcPct val="0"/>
        </a:spcBef>
        <a:buNone/>
        <a:defRPr sz="2000" b="1" kern="1200" cap="all" baseline="0">
          <a:solidFill>
            <a:srgbClr val="878787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52000" indent="-252000" algn="l" defTabSz="802295" rtl="0" eaLnBrk="1" latinLnBrk="0" hangingPunct="1">
        <a:spcBef>
          <a:spcPts val="800"/>
        </a:spcBef>
        <a:buFontTx/>
        <a:buBlip>
          <a:blip r:embed="rId9"/>
        </a:buBlip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12000" indent="-250717" algn="l" defTabSz="802295" rtl="0" eaLnBrk="1" latinLnBrk="0" hangingPunct="1"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72000" indent="-180000" algn="l" defTabSz="802295" rtl="0" eaLnBrk="1" latinLnBrk="0" hangingPunct="1">
        <a:spcBef>
          <a:spcPts val="1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332000" indent="-180000" algn="l" defTabSz="802295" rtl="0" eaLnBrk="1" latinLnBrk="0" hangingPunct="1">
        <a:spcBef>
          <a:spcPts val="100"/>
        </a:spcBef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92000" indent="-180000" algn="l" defTabSz="802295" rtl="0" eaLnBrk="1" latinLnBrk="0" hangingPunct="1">
        <a:spcBef>
          <a:spcPts val="1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944000"/>
            <a:ext cx="6876890" cy="1800000"/>
          </a:xfrm>
        </p:spPr>
        <p:txBody>
          <a:bodyPr/>
          <a:lstStyle/>
          <a:p>
            <a:br>
              <a:rPr lang="en-US" noProof="0" dirty="0"/>
            </a:br>
            <a:r>
              <a:rPr lang="en-US" dirty="0" err="1"/>
              <a:t>Eress</a:t>
            </a:r>
            <a:r>
              <a:rPr lang="en-US" dirty="0"/>
              <a:t> Energy Metering Day 21/10/2025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4032324"/>
            <a:ext cx="5040000" cy="360000"/>
          </a:xfrm>
        </p:spPr>
        <p:txBody>
          <a:bodyPr/>
          <a:lstStyle/>
          <a:p>
            <a:r>
              <a:rPr lang="en-US" dirty="0"/>
              <a:t>21/10/2025 – </a:t>
            </a:r>
            <a:r>
              <a:rPr lang="en-US"/>
              <a:t>A.Fiengo</a:t>
            </a:r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297313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DECCB-6120-B7EA-D994-A63EF644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8410-5F74-E4B5-C646-01E2749A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REM2000 Main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80E99-4F9B-46B9-539C-AE7BA7C6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noProof="0" dirty="0"/>
              <a:t>Enhanced cyber security features:</a:t>
            </a:r>
          </a:p>
          <a:p>
            <a:pPr lvl="1">
              <a:buFontTx/>
              <a:buChar char="-"/>
            </a:pPr>
            <a:r>
              <a:rPr lang="en-US" sz="1700" noProof="0" dirty="0"/>
              <a:t>SL-C vector equal to (2,2,2,2,4,2,2).</a:t>
            </a:r>
          </a:p>
          <a:p>
            <a:pPr lvl="1">
              <a:buFontTx/>
              <a:buChar char="-"/>
            </a:pPr>
            <a:r>
              <a:rPr lang="en-US" sz="1700" noProof="0" dirty="0"/>
              <a:t>State of the art cybersecurity SW architecture</a:t>
            </a:r>
          </a:p>
          <a:p>
            <a:pPr lvl="1">
              <a:buFontTx/>
              <a:buChar char="-"/>
            </a:pPr>
            <a:r>
              <a:rPr lang="en-US" sz="1700" noProof="0" dirty="0"/>
              <a:t>State of the art processing core (64Bit multicore)</a:t>
            </a:r>
          </a:p>
          <a:p>
            <a:pPr lvl="1">
              <a:buFontTx/>
              <a:buChar char="-"/>
            </a:pPr>
            <a:r>
              <a:rPr lang="en-US" sz="1700" noProof="0" dirty="0"/>
              <a:t>HTTPS/SFTP secure precools available</a:t>
            </a:r>
          </a:p>
          <a:p>
            <a:pPr lvl="1">
              <a:buFontTx/>
              <a:buChar char="-"/>
            </a:pPr>
            <a:r>
              <a:rPr lang="en-US" sz="1700" noProof="0" dirty="0"/>
              <a:t>Processes:</a:t>
            </a:r>
          </a:p>
          <a:p>
            <a:pPr lvl="2">
              <a:buFontTx/>
              <a:buChar char="-"/>
            </a:pPr>
            <a:r>
              <a:rPr lang="en-US" sz="1600" dirty="0"/>
              <a:t>SW Design following SANS-25 and OWSAP-10 guidelines</a:t>
            </a:r>
            <a:endParaRPr lang="en-US" sz="1800" dirty="0"/>
          </a:p>
          <a:p>
            <a:pPr lvl="2">
              <a:buFontTx/>
              <a:buChar char="-"/>
            </a:pPr>
            <a:r>
              <a:rPr lang="en-US" sz="1700" noProof="0" dirty="0"/>
              <a:t>Threats and Risk Analysis procedures</a:t>
            </a:r>
          </a:p>
          <a:p>
            <a:pPr lvl="2">
              <a:buFontTx/>
              <a:buChar char="-"/>
            </a:pPr>
            <a:r>
              <a:rPr lang="en-US" sz="1700" noProof="0" dirty="0"/>
              <a:t>Periodic vulnerability scan using OpenVAS and Lynis</a:t>
            </a:r>
          </a:p>
          <a:p>
            <a:pPr lvl="2">
              <a:buFontTx/>
              <a:buChar char="-"/>
            </a:pPr>
            <a:r>
              <a:rPr lang="en-US" sz="1700" noProof="0" dirty="0"/>
              <a:t>Linux OS, application versions monitored and where applicable maintained continuously</a:t>
            </a:r>
          </a:p>
          <a:p>
            <a:pPr lvl="2">
              <a:buFontTx/>
              <a:buChar char="-"/>
            </a:pPr>
            <a:r>
              <a:rPr lang="en-US" sz="1700" noProof="0" dirty="0"/>
              <a:t>CS Patch management</a:t>
            </a:r>
          </a:p>
          <a:p>
            <a:pPr lvl="1">
              <a:buFontTx/>
              <a:buChar char="-"/>
            </a:pPr>
            <a:endParaRPr lang="en-US" sz="1800" noProof="0" dirty="0"/>
          </a:p>
          <a:p>
            <a:pPr>
              <a:buFontTx/>
              <a:buChar char="-"/>
            </a:pPr>
            <a:r>
              <a:rPr lang="en-US" sz="1800" noProof="0" dirty="0"/>
              <a:t>The overall cyber security related development in HR refers to the following standards: </a:t>
            </a:r>
          </a:p>
          <a:p>
            <a:pPr lvl="1">
              <a:buFontTx/>
              <a:buChar char="-"/>
            </a:pPr>
            <a:r>
              <a:rPr lang="en-US" sz="1700" noProof="0" dirty="0"/>
              <a:t> IEC 62443-4-1 </a:t>
            </a:r>
          </a:p>
          <a:p>
            <a:pPr lvl="1">
              <a:buFontTx/>
              <a:buChar char="-"/>
            </a:pPr>
            <a:r>
              <a:rPr lang="en-US" sz="1700" noProof="0" dirty="0"/>
              <a:t> IEC 62443-4-2 </a:t>
            </a:r>
          </a:p>
          <a:p>
            <a:pPr lvl="1">
              <a:buFontTx/>
              <a:buChar char="-"/>
            </a:pPr>
            <a:r>
              <a:rPr lang="en-US" sz="1700" noProof="0" dirty="0"/>
              <a:t> ISO 27001 </a:t>
            </a:r>
          </a:p>
          <a:p>
            <a:pPr marL="361283" lvl="1" indent="0">
              <a:buNone/>
            </a:pPr>
            <a:endParaRPr lang="en-US" sz="1600" noProof="0" dirty="0"/>
          </a:p>
          <a:p>
            <a:pPr lvl="1">
              <a:buFontTx/>
              <a:buChar char="-"/>
            </a:pPr>
            <a:endParaRPr lang="en-US" sz="1600" noProof="0" dirty="0"/>
          </a:p>
          <a:p>
            <a:pPr marL="0" indent="0">
              <a:buNone/>
            </a:pPr>
            <a:endParaRPr lang="en-US" sz="20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339D7-D92E-3815-DDF5-B9359A6A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85D4-63A5-4821-8173-5DC3472C337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1A19-B328-6E10-5290-3EC689D2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682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0935-1922-32FA-FCC3-1FC10314D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200D-1FC1-28DF-1F10-F58F46C3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REM2000 Main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95A4F-6D43-AF78-DE30-36C6C70E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81" y="720156"/>
            <a:ext cx="7920000" cy="3600000"/>
          </a:xfrm>
        </p:spPr>
        <p:txBody>
          <a:bodyPr>
            <a:normAutofit/>
          </a:bodyPr>
          <a:lstStyle/>
          <a:p>
            <a:r>
              <a:rPr lang="en-US" sz="1600" noProof="0" dirty="0"/>
              <a:t>Realtime signal processing:</a:t>
            </a:r>
          </a:p>
          <a:p>
            <a:pPr lvl="1">
              <a:buFontTx/>
              <a:buChar char="-"/>
            </a:pPr>
            <a:r>
              <a:rPr lang="en-US" sz="1400" dirty="0"/>
              <a:t>Realtime monitor of </a:t>
            </a:r>
            <a:r>
              <a:rPr lang="en-US" sz="1400" dirty="0" err="1"/>
              <a:t>V,I,P,a</a:t>
            </a:r>
            <a:r>
              <a:rPr lang="en-US" sz="1400" dirty="0"/>
              <a:t> signal and related post processing permits:</a:t>
            </a:r>
          </a:p>
          <a:p>
            <a:pPr lvl="2">
              <a:buFontTx/>
              <a:buChar char="-"/>
            </a:pPr>
            <a:r>
              <a:rPr lang="en-US" sz="1200" dirty="0"/>
              <a:t>Panto-Catenary contact continuous monitoring (arc detections,  signal anomaly detection)</a:t>
            </a:r>
          </a:p>
          <a:p>
            <a:pPr lvl="2">
              <a:buFontTx/>
              <a:buChar char="-"/>
            </a:pPr>
            <a:r>
              <a:rPr lang="en-US" sz="1200" dirty="0"/>
              <a:t>Power quality</a:t>
            </a:r>
          </a:p>
          <a:p>
            <a:pPr lvl="1">
              <a:buFontTx/>
              <a:buChar char="-"/>
            </a:pPr>
            <a:r>
              <a:rPr lang="en-US" sz="1400" dirty="0"/>
              <a:t>High speed and high data throughput vs EVA+ cloud system</a:t>
            </a:r>
          </a:p>
          <a:p>
            <a:pPr lvl="1">
              <a:buFontTx/>
              <a:buChar char="-"/>
            </a:pPr>
            <a:r>
              <a:rPr lang="en-US" sz="1400" dirty="0"/>
              <a:t>High resolution data management (storage and transfer to DCS)</a:t>
            </a:r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20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7106-855D-8EF8-6AF2-51C27CEB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85D4-63A5-4821-8173-5DC3472C337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B2877-D57A-1B97-A4BA-614238C8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504C1-4F24-8C88-803A-D9A111389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2376140"/>
            <a:ext cx="3806961" cy="2028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A18B6-C3D2-01F2-EA67-0571C06E22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778"/>
          <a:stretch/>
        </p:blipFill>
        <p:spPr>
          <a:xfrm>
            <a:off x="4654165" y="2236877"/>
            <a:ext cx="3995942" cy="218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CB42-2C6D-4A17-8F9B-63AE62D4E2A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GeRo</a:t>
            </a:r>
            <a:r>
              <a:rPr lang="en-US" noProof="0" dirty="0"/>
              <a:t>. Test bench for performance measure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043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20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REM2000 EMS OF THE NEW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34" y="1656060"/>
            <a:ext cx="7920000" cy="3600000"/>
          </a:xfrm>
        </p:spPr>
        <p:txBody>
          <a:bodyPr>
            <a:normAutofit/>
          </a:bodyPr>
          <a:lstStyle/>
          <a:p>
            <a:r>
              <a:rPr lang="en-US" sz="2000" dirty="0"/>
              <a:t>Generations of </a:t>
            </a:r>
            <a:r>
              <a:rPr lang="en-US" sz="2000" noProof="0" dirty="0"/>
              <a:t>Product</a:t>
            </a:r>
          </a:p>
          <a:p>
            <a:r>
              <a:rPr lang="en-US" sz="2000" noProof="0" dirty="0"/>
              <a:t>REM2000 main capabilities</a:t>
            </a:r>
          </a:p>
          <a:p>
            <a:r>
              <a:rPr lang="en-US" sz="2000" noProof="0" dirty="0"/>
              <a:t>REM2000 Compatibility with previous generations</a:t>
            </a:r>
          </a:p>
          <a:p>
            <a:r>
              <a:rPr lang="en-US" sz="2000" noProof="0" dirty="0"/>
              <a:t>Q&amp;A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85D4-63A5-4821-8173-5DC3472C337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F33F6-571B-B925-5466-758526D6D8D6}"/>
              </a:ext>
            </a:extLst>
          </p:cNvPr>
          <p:cNvSpPr txBox="1"/>
          <p:nvPr/>
        </p:nvSpPr>
        <p:spPr>
          <a:xfrm>
            <a:off x="521255" y="863972"/>
            <a:ext cx="180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3370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DAE3F-5F04-2F94-60CD-A1062D583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1DC3-A121-12DD-679D-1E2F6669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>
                <a:solidFill>
                  <a:srgbClr val="F79239"/>
                </a:solidFill>
              </a:rPr>
              <a:t>Key EVOLUTIONS ACROSS GENERATIONS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6DC-F556-9E36-4AFA-8BD6D90B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CEB-3B0A-4339-A032-67D07D2BEDAB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96D0-92FD-4F26-2F58-265AAF29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2DF5-D72E-2501-7769-05E28FBD5173}"/>
              </a:ext>
            </a:extLst>
          </p:cNvPr>
          <p:cNvSpPr txBox="1">
            <a:spLocks/>
          </p:cNvSpPr>
          <p:nvPr/>
        </p:nvSpPr>
        <p:spPr>
          <a:xfrm>
            <a:off x="573883" y="1005423"/>
            <a:ext cx="792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802295" rtl="0" eaLnBrk="1" latinLnBrk="0" hangingPunct="1">
              <a:spcBef>
                <a:spcPts val="8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12000" indent="-250717" algn="l" defTabSz="802295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72000" indent="-180000" algn="l" defTabSz="802295" rtl="0" eaLnBrk="1" latinLnBrk="0" hangingPunct="1">
              <a:spcBef>
                <a:spcPts val="1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32000" indent="-180000" algn="l" defTabSz="802295" rtl="0" eaLnBrk="1" latinLnBrk="0" hangingPunct="1">
              <a:spcBef>
                <a:spcPts val="1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692000" indent="-180000" algn="l" defTabSz="802295" rtl="0" eaLnBrk="1" latinLnBrk="0" hangingPunct="1">
              <a:spcBef>
                <a:spcPts val="1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06310" indent="-200574" algn="l" defTabSz="8022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7457" indent="-200574" algn="l" defTabSz="8022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8605" indent="-200574" algn="l" defTabSz="8022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9752" indent="-200574" algn="l" defTabSz="8022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000" noProof="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8DCEFD8-97AF-4A97-5118-F22C82B5E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099701"/>
              </p:ext>
            </p:extLst>
          </p:nvPr>
        </p:nvGraphicFramePr>
        <p:xfrm>
          <a:off x="1188194" y="108313"/>
          <a:ext cx="6826564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E42B38-FA06-5925-9E84-961A663633EA}"/>
              </a:ext>
            </a:extLst>
          </p:cNvPr>
          <p:cNvSpPr txBox="1"/>
          <p:nvPr/>
        </p:nvSpPr>
        <p:spPr>
          <a:xfrm>
            <a:off x="6701626" y="152397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D1F78-E945-88C1-AE34-FD1766D5E8F9}"/>
              </a:ext>
            </a:extLst>
          </p:cNvPr>
          <p:cNvSpPr txBox="1"/>
          <p:nvPr/>
        </p:nvSpPr>
        <p:spPr>
          <a:xfrm>
            <a:off x="4615799" y="1868309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2016-2026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432FF-A013-134E-90D3-38BEC274E9CB}"/>
              </a:ext>
            </a:extLst>
          </p:cNvPr>
          <p:cNvSpPr txBox="1"/>
          <p:nvPr/>
        </p:nvSpPr>
        <p:spPr>
          <a:xfrm>
            <a:off x="3233499" y="2502657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2007-2018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53391-88ED-464F-F16E-B9FDB7691481}"/>
              </a:ext>
            </a:extLst>
          </p:cNvPr>
          <p:cNvSpPr txBox="1"/>
          <p:nvPr/>
        </p:nvSpPr>
        <p:spPr>
          <a:xfrm>
            <a:off x="3161443" y="2786535"/>
            <a:ext cx="1440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noProof="0" dirty="0"/>
              <a:t>- Sensor specific</a:t>
            </a:r>
          </a:p>
          <a:p>
            <a:r>
              <a:rPr lang="en-US" sz="1000" noProof="0" dirty="0"/>
              <a:t>- Mainly DC networks</a:t>
            </a:r>
          </a:p>
          <a:p>
            <a:r>
              <a:rPr lang="en-US" sz="1000" noProof="0" dirty="0"/>
              <a:t>- 2G+GPS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EN50453:2007 Compliance</a:t>
            </a:r>
          </a:p>
          <a:p>
            <a:pPr marL="171450" indent="-171450">
              <a:buFontTx/>
              <a:buChar char="-"/>
            </a:pPr>
            <a:endParaRPr lang="en-US" sz="1000" noProof="0" dirty="0"/>
          </a:p>
          <a:p>
            <a:endParaRPr lang="en-US" sz="1000" noProof="0" dirty="0"/>
          </a:p>
          <a:p>
            <a:r>
              <a:rPr lang="en-US" sz="1000" noProof="0" dirty="0"/>
              <a:t>- Mass introduction in the UK Market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F64D9-6EED-EAE0-56FA-6C7C7A06E897}"/>
              </a:ext>
            </a:extLst>
          </p:cNvPr>
          <p:cNvSpPr txBox="1"/>
          <p:nvPr/>
        </p:nvSpPr>
        <p:spPr>
          <a:xfrm>
            <a:off x="4532669" y="2205508"/>
            <a:ext cx="291938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REM101 FUNCTIONS +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Wide range sensor IF 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Wide range power supply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Multi traction networks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2G/3G/4G+GPS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TCMS IF (TRDP,CIP,MVB, NMEA)</a:t>
            </a:r>
          </a:p>
          <a:p>
            <a:pPr marL="171450" indent="-171450">
              <a:buFontTx/>
              <a:buChar char="-"/>
            </a:pPr>
            <a:r>
              <a:rPr lang="en-US" sz="1000" noProof="0" dirty="0" err="1"/>
              <a:t>DigIO</a:t>
            </a:r>
            <a:endParaRPr lang="en-US" sz="1000" noProof="0" dirty="0"/>
          </a:p>
          <a:p>
            <a:pPr marL="171450" indent="-171450">
              <a:buFontTx/>
              <a:buChar char="-"/>
            </a:pPr>
            <a:r>
              <a:rPr lang="en-US" sz="1000" noProof="0" dirty="0"/>
              <a:t>Distributed architecture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Basic Cybersecurity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Metrological SW core independent from Fieldbus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EN50453:2017 Full Compliance </a:t>
            </a:r>
          </a:p>
          <a:p>
            <a:pPr marL="171450" indent="-171450">
              <a:buFontTx/>
              <a:buChar char="-"/>
            </a:pPr>
            <a:endParaRPr lang="en-US" sz="1000" noProof="0" dirty="0"/>
          </a:p>
          <a:p>
            <a:pPr marL="171450" indent="-171450">
              <a:buFontTx/>
              <a:buChar char="-"/>
            </a:pPr>
            <a:r>
              <a:rPr lang="en-US" sz="1000" noProof="0" dirty="0"/>
              <a:t>Mass introduction in Europe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FAF2C6-C321-A203-B19E-D7D931107CD2}"/>
              </a:ext>
            </a:extLst>
          </p:cNvPr>
          <p:cNvSpPr txBox="1"/>
          <p:nvPr/>
        </p:nvSpPr>
        <p:spPr>
          <a:xfrm>
            <a:off x="6475382" y="1864454"/>
            <a:ext cx="20185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noProof="0" dirty="0"/>
              <a:t>REM102 </a:t>
            </a:r>
            <a:r>
              <a:rPr lang="en-US" sz="900" b="1" dirty="0"/>
              <a:t>FUNCTIONS +</a:t>
            </a:r>
            <a:endParaRPr lang="en-US" sz="900" b="1" noProof="0" dirty="0"/>
          </a:p>
          <a:p>
            <a:pPr marL="171450" indent="-171450">
              <a:buFontTx/>
              <a:buChar char="-"/>
            </a:pPr>
            <a:r>
              <a:rPr lang="en-US" sz="1000" noProof="0" dirty="0"/>
              <a:t>Full Modularity (HW and SW)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64bit multicore CPU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Full Cybersecurity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5G with </a:t>
            </a:r>
            <a:r>
              <a:rPr lang="en-US" sz="1000" noProof="0" dirty="0" err="1"/>
              <a:t>eSIM</a:t>
            </a:r>
            <a:endParaRPr lang="en-US" sz="1000" noProof="0" dirty="0"/>
          </a:p>
          <a:p>
            <a:pPr marL="171450" indent="-171450">
              <a:buFontTx/>
              <a:buChar char="-"/>
            </a:pPr>
            <a:r>
              <a:rPr lang="en-US" sz="1000" noProof="0" dirty="0"/>
              <a:t>Realtime I,V analysis and log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Energy/Power quality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EN50453:202x Full Compliance</a:t>
            </a:r>
          </a:p>
          <a:p>
            <a:pPr marL="171450" indent="-171450">
              <a:buFontTx/>
              <a:buChar char="-"/>
            </a:pPr>
            <a:r>
              <a:rPr lang="en-US" sz="1000" noProof="0" dirty="0"/>
              <a:t>IEC 62888:202x Full Compliance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4CF48A-B1E4-45C3-D01E-BCE5E80DC070}"/>
              </a:ext>
            </a:extLst>
          </p:cNvPr>
          <p:cNvSpPr txBox="1"/>
          <p:nvPr/>
        </p:nvSpPr>
        <p:spPr>
          <a:xfrm>
            <a:off x="1897990" y="3371311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2003-2006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51D6D-A0B8-AA64-5424-24D22DB5A982}"/>
              </a:ext>
            </a:extLst>
          </p:cNvPr>
          <p:cNvSpPr txBox="1"/>
          <p:nvPr/>
        </p:nvSpPr>
        <p:spPr>
          <a:xfrm>
            <a:off x="1867704" y="3660475"/>
            <a:ext cx="13003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00" noProof="0" dirty="0"/>
              <a:t>Concept</a:t>
            </a:r>
          </a:p>
          <a:p>
            <a:pPr marL="171450" indent="-171450">
              <a:buFontTx/>
              <a:buChar char="-"/>
            </a:pPr>
            <a:endParaRPr lang="en-US" sz="1000" noProof="0" dirty="0"/>
          </a:p>
          <a:p>
            <a:pPr marL="171450" indent="-171450">
              <a:buFontTx/>
              <a:buChar char="-"/>
            </a:pPr>
            <a:r>
              <a:rPr lang="en-US" sz="1000" noProof="0" dirty="0"/>
              <a:t>Small trials in Italy</a:t>
            </a:r>
          </a:p>
        </p:txBody>
      </p:sp>
      <p:pic>
        <p:nvPicPr>
          <p:cNvPr id="21" name="Picture 2" descr="C:\Documents and Settings\Ibresaola\Impostazioni locali\Temporary Internet Files\Content.IE5\CI3TKVV0\MCj04401060000[1].png">
            <a:extLst>
              <a:ext uri="{FF2B5EF4-FFF2-40B4-BE49-F238E27FC236}">
                <a16:creationId xmlns:a16="http://schemas.microsoft.com/office/drawing/2014/main" id="{95884066-A968-4229-F321-B6E9F8EF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1" y="741801"/>
            <a:ext cx="1594947" cy="180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73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C9C8-86F5-48AC-CA90-AD8A94F29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A3D5-2A90-0FD2-87A7-6B2E8817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REM2000 Main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12EE6-E28F-13E4-C2D7-8003616F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440313"/>
            <a:ext cx="7920000" cy="3600000"/>
          </a:xfrm>
        </p:spPr>
        <p:txBody>
          <a:bodyPr>
            <a:normAutofit/>
          </a:bodyPr>
          <a:lstStyle/>
          <a:p>
            <a:r>
              <a:rPr lang="en-US" sz="2000" noProof="0" dirty="0"/>
              <a:t>Ultracompact and robust mechanical design</a:t>
            </a:r>
          </a:p>
          <a:p>
            <a:r>
              <a:rPr lang="en-US" sz="2000" noProof="0" dirty="0"/>
              <a:t>Enhanced flexibility due to HW/SW Modularity </a:t>
            </a:r>
          </a:p>
          <a:p>
            <a:r>
              <a:rPr lang="en-US" sz="2000" noProof="0" dirty="0"/>
              <a:t>FFF with previous generations</a:t>
            </a:r>
          </a:p>
          <a:p>
            <a:r>
              <a:rPr lang="en-US" sz="2000" noProof="0" dirty="0"/>
              <a:t>Latest radio technologies</a:t>
            </a:r>
          </a:p>
          <a:p>
            <a:r>
              <a:rPr lang="en-US" sz="2000" noProof="0" dirty="0"/>
              <a:t>Enhanced cybersecurity features</a:t>
            </a:r>
          </a:p>
          <a:p>
            <a:r>
              <a:rPr lang="en-US" sz="2000" noProof="0" dirty="0"/>
              <a:t>Realtime Readings and post processing</a:t>
            </a:r>
          </a:p>
          <a:p>
            <a:pPr marL="0" indent="0">
              <a:buNone/>
            </a:pPr>
            <a:endParaRPr lang="en-US" sz="20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BF0E-10BB-624A-EF8E-B67FF5F4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85D4-63A5-4821-8173-5DC3472C337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308C0-398D-8000-73FB-E2FE0CEF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E43B8-9359-3A4E-ECDD-7C37BC18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832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C967A-EB83-BE7A-A209-8BA3C412D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electronic device with buttons and buttons&#10;&#10;AI-generated content may be incorrect.">
            <a:extLst>
              <a:ext uri="{FF2B5EF4-FFF2-40B4-BE49-F238E27FC236}">
                <a16:creationId xmlns:a16="http://schemas.microsoft.com/office/drawing/2014/main" id="{BCB72AAB-4AE8-BF8E-D251-1E89D7B89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69" y="1351296"/>
            <a:ext cx="5067560" cy="2812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AB570-88EB-2CB4-E29C-9893BE44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REM2000 Main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0595-7792-11C3-3DE7-2A6DFE24A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48" y="861738"/>
            <a:ext cx="6085814" cy="3600000"/>
          </a:xfrm>
        </p:spPr>
        <p:txBody>
          <a:bodyPr>
            <a:normAutofit/>
          </a:bodyPr>
          <a:lstStyle/>
          <a:p>
            <a:r>
              <a:rPr lang="en-US" sz="2000" noProof="0" dirty="0"/>
              <a:t>Ultracompact and robust mechanical design</a:t>
            </a:r>
          </a:p>
          <a:p>
            <a:pPr marL="0" indent="0">
              <a:buNone/>
            </a:pPr>
            <a:endParaRPr lang="en-US" sz="20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noProof="0" dirty="0"/>
              <a:t>Robust metallic housing for harsh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noProof="0" dirty="0"/>
              <a:t>All orientation installation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noProof="0" dirty="0"/>
              <a:t>All connectors on a single surface and coded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noProof="0" dirty="0"/>
              <a:t>IP54 grade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noProof="0" dirty="0"/>
              <a:t>OLED graphic display 2.42” high contrast (10,000:1)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noProof="0" dirty="0"/>
              <a:t>-40°C :+70°C operating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noProof="0" dirty="0"/>
              <a:t>Improved reliability performance </a:t>
            </a:r>
          </a:p>
          <a:p>
            <a:pPr>
              <a:buFontTx/>
              <a:buChar char="-"/>
            </a:pP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FDB65-FCAC-1C40-7D43-63C5E0C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85D4-63A5-4821-8173-5DC3472C337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8429-0F61-E6BD-DD0B-E359865E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777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F8CA6-0C65-2BC6-9C59-7EE7711FF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99F1A693-45E0-8661-07A0-35D687C90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77" y="2110964"/>
            <a:ext cx="5341848" cy="2258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057ED-79E6-6EFF-E517-90ACEDB1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REM2000 Main </a:t>
            </a:r>
            <a:r>
              <a:rPr lang="en-US" noProof="0" dirty="0" err="1"/>
              <a:t>FeatureS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A1E7-1194-9D16-EF9C-5C06B009D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8" y="797306"/>
            <a:ext cx="7920000" cy="3600000"/>
          </a:xfrm>
        </p:spPr>
        <p:txBody>
          <a:bodyPr>
            <a:normAutofit/>
          </a:bodyPr>
          <a:lstStyle/>
          <a:p>
            <a:r>
              <a:rPr lang="en-US" sz="2000" noProof="0" dirty="0"/>
              <a:t>Enhanced flexibility due to HW/SW Modularity </a:t>
            </a:r>
          </a:p>
          <a:p>
            <a:pPr marL="0" indent="0">
              <a:buNone/>
            </a:pPr>
            <a:r>
              <a:rPr lang="en-US" sz="1800" noProof="0" dirty="0"/>
              <a:t>HW aspects:</a:t>
            </a:r>
          </a:p>
          <a:p>
            <a:pPr>
              <a:buFontTx/>
              <a:buChar char="-"/>
            </a:pPr>
            <a:r>
              <a:rPr lang="en-US" sz="1100" noProof="0" dirty="0"/>
              <a:t>At device level: Base module + Expansion module</a:t>
            </a:r>
          </a:p>
          <a:p>
            <a:pPr>
              <a:buFontTx/>
              <a:buChar char="-"/>
            </a:pPr>
            <a:r>
              <a:rPr lang="en-US" sz="1100" noProof="0" dirty="0"/>
              <a:t>At module </a:t>
            </a:r>
            <a:r>
              <a:rPr lang="en-US" sz="1100" dirty="0"/>
              <a:t>level tailored for use cases managed via mounting options:</a:t>
            </a:r>
          </a:p>
          <a:p>
            <a:pPr marL="589883" lvl="1" indent="-228600">
              <a:buAutoNum type="alphaLcParenR"/>
            </a:pPr>
            <a:r>
              <a:rPr lang="en-US" sz="1000" noProof="0" dirty="0"/>
              <a:t>Base module</a:t>
            </a:r>
          </a:p>
          <a:p>
            <a:pPr lvl="1">
              <a:buFontTx/>
              <a:buChar char="-"/>
            </a:pPr>
            <a:r>
              <a:rPr lang="en-US" sz="900" noProof="0" dirty="0"/>
              <a:t>2x independent AC/DC full range analog input modules</a:t>
            </a:r>
          </a:p>
          <a:p>
            <a:pPr marL="361283" lvl="1" indent="0">
              <a:buNone/>
            </a:pPr>
            <a:r>
              <a:rPr lang="en-US" sz="900" noProof="0" dirty="0"/>
              <a:t>        (AC, DC, AC-AC; AC-DC: DC-AC; DC-DC; none)</a:t>
            </a:r>
          </a:p>
          <a:p>
            <a:pPr lvl="1">
              <a:buFontTx/>
              <a:buChar char="-"/>
            </a:pPr>
            <a:r>
              <a:rPr lang="en-US" sz="900" noProof="0" dirty="0"/>
              <a:t>Radio/GPS module (N-type with SMA upon request) </a:t>
            </a:r>
          </a:p>
          <a:p>
            <a:pPr lvl="1">
              <a:buFontTx/>
              <a:buChar char="-"/>
            </a:pPr>
            <a:r>
              <a:rPr lang="en-US" sz="900" noProof="0" dirty="0"/>
              <a:t>Display module</a:t>
            </a:r>
          </a:p>
          <a:p>
            <a:pPr lvl="1">
              <a:buFontTx/>
              <a:buChar char="-"/>
            </a:pPr>
            <a:r>
              <a:rPr lang="en-US" sz="900" noProof="0" dirty="0"/>
              <a:t>RS485 IF for DMETER/RTP100 IF</a:t>
            </a:r>
          </a:p>
          <a:p>
            <a:pPr lvl="1">
              <a:buFontTx/>
              <a:buChar char="-"/>
            </a:pPr>
            <a:r>
              <a:rPr lang="en-US" sz="900" noProof="0" dirty="0"/>
              <a:t>2x ETH IF + with 1x additional for expansion module</a:t>
            </a:r>
          </a:p>
          <a:p>
            <a:pPr lvl="1">
              <a:buFontTx/>
              <a:buChar char="-"/>
            </a:pPr>
            <a:r>
              <a:rPr lang="en-US" sz="900" noProof="0" dirty="0"/>
              <a:t>1x precise 3 axes accelerometer</a:t>
            </a:r>
          </a:p>
          <a:p>
            <a:pPr marL="0" indent="0">
              <a:buNone/>
            </a:pPr>
            <a:r>
              <a:rPr lang="en-US" sz="900" noProof="0" dirty="0"/>
              <a:t>         </a:t>
            </a:r>
            <a:r>
              <a:rPr lang="en-US" sz="1000" noProof="0" dirty="0"/>
              <a:t>b) Expansion module:</a:t>
            </a:r>
          </a:p>
          <a:p>
            <a:pPr lvl="1">
              <a:buFontTx/>
              <a:buChar char="-"/>
            </a:pPr>
            <a:r>
              <a:rPr lang="en-US" sz="900" noProof="0" dirty="0"/>
              <a:t>MVB IF</a:t>
            </a:r>
          </a:p>
          <a:p>
            <a:pPr lvl="1">
              <a:buFontTx/>
              <a:buChar char="-"/>
            </a:pPr>
            <a:r>
              <a:rPr lang="en-US" sz="900" noProof="0" dirty="0"/>
              <a:t>4x Digital inputs 4x Digital output</a:t>
            </a:r>
          </a:p>
          <a:p>
            <a:pPr lvl="1">
              <a:buFontTx/>
              <a:buChar char="-"/>
            </a:pPr>
            <a:r>
              <a:rPr lang="en-US" sz="900" noProof="0" dirty="0"/>
              <a:t>Local or remote installation (25mt+) </a:t>
            </a:r>
          </a:p>
          <a:p>
            <a:pPr lvl="1">
              <a:buFontTx/>
              <a:buChar char="-"/>
            </a:pPr>
            <a:endParaRPr lang="en-US" sz="900" noProof="0" dirty="0"/>
          </a:p>
          <a:p>
            <a:pPr>
              <a:buFontTx/>
              <a:buChar char="-"/>
            </a:pPr>
            <a:endParaRPr lang="en-US" sz="11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35049-C0FF-8DCD-0DE1-844A8F2E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85D4-63A5-4821-8173-5DC3472C337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2D4E-B378-11EA-A890-51C1631E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49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CC7C-B6E0-A8FF-59A1-DA9B48FD3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5CFF-6E46-18BE-6723-F7640976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REM2000 Main </a:t>
            </a:r>
            <a:r>
              <a:rPr lang="en-US" noProof="0" dirty="0" err="1"/>
              <a:t>FeatureS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CAD43-0A35-3317-086D-33CD0B1C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720156"/>
            <a:ext cx="7920000" cy="3600000"/>
          </a:xfrm>
        </p:spPr>
        <p:txBody>
          <a:bodyPr>
            <a:normAutofit fontScale="92500" lnSpcReduction="20000"/>
          </a:bodyPr>
          <a:lstStyle/>
          <a:p>
            <a:r>
              <a:rPr lang="en-US" sz="2000" noProof="0" dirty="0"/>
              <a:t>Enhanced flexibility due to HW/SW Modularity </a:t>
            </a:r>
          </a:p>
          <a:p>
            <a:pPr marL="0" indent="0">
              <a:buNone/>
            </a:pPr>
            <a:r>
              <a:rPr lang="en-US" sz="1800" noProof="0" dirty="0"/>
              <a:t>SW/Functional aspects:</a:t>
            </a:r>
          </a:p>
          <a:p>
            <a:pPr>
              <a:buFontTx/>
              <a:buChar char="-"/>
            </a:pPr>
            <a:r>
              <a:rPr lang="en-US" sz="1100" noProof="0" dirty="0"/>
              <a:t>Full compliance with </a:t>
            </a:r>
          </a:p>
          <a:p>
            <a:pPr lvl="1">
              <a:buFontTx/>
              <a:buChar char="-"/>
            </a:pPr>
            <a:r>
              <a:rPr lang="en-US" sz="900" noProof="0" dirty="0"/>
              <a:t>EN50716:2023 (supersedes the EN50657); </a:t>
            </a:r>
          </a:p>
          <a:p>
            <a:pPr lvl="1">
              <a:buFontTx/>
              <a:buChar char="-"/>
            </a:pPr>
            <a:r>
              <a:rPr lang="en-US" sz="900" noProof="0" dirty="0"/>
              <a:t>EN50463:202x</a:t>
            </a:r>
          </a:p>
          <a:p>
            <a:pPr lvl="1">
              <a:buFontTx/>
              <a:buChar char="-"/>
            </a:pPr>
            <a:r>
              <a:rPr lang="en-US" sz="900" noProof="0" dirty="0"/>
              <a:t>IEC6288:202x</a:t>
            </a:r>
            <a:endParaRPr lang="en-US" sz="1100" noProof="0" dirty="0"/>
          </a:p>
          <a:p>
            <a:pPr>
              <a:buFontTx/>
              <a:buChar char="-"/>
            </a:pPr>
            <a:r>
              <a:rPr lang="en-US" sz="1100" noProof="0" dirty="0"/>
              <a:t>Based of existing up to date company SW platform</a:t>
            </a:r>
          </a:p>
          <a:p>
            <a:pPr>
              <a:buFontTx/>
              <a:buChar char="-"/>
            </a:pPr>
            <a:r>
              <a:rPr lang="en-US" sz="1100" noProof="0" dirty="0"/>
              <a:t>Kept full independence from metrological SW SCI and non metrological SW SCI and related configuration</a:t>
            </a:r>
          </a:p>
          <a:p>
            <a:pPr lvl="1">
              <a:buFontTx/>
              <a:buChar char="-"/>
            </a:pPr>
            <a:r>
              <a:rPr lang="en-US" sz="900" noProof="0" dirty="0"/>
              <a:t>Permit rapid customization implementations without the need to repeat TSI/EN50463 re-homologation process</a:t>
            </a:r>
          </a:p>
          <a:p>
            <a:pPr>
              <a:buFontTx/>
              <a:buChar char="-"/>
            </a:pPr>
            <a:r>
              <a:rPr lang="en-US" sz="1100" noProof="0" dirty="0"/>
              <a:t>On the non-metrological SCI are available:</a:t>
            </a:r>
          </a:p>
          <a:p>
            <a:pPr lvl="2">
              <a:buFontTx/>
              <a:buChar char="-"/>
            </a:pPr>
            <a:r>
              <a:rPr lang="en-US" sz="800" noProof="0" dirty="0"/>
              <a:t>TCMS related capabilities</a:t>
            </a:r>
          </a:p>
          <a:p>
            <a:pPr lvl="2">
              <a:buFontTx/>
              <a:buChar char="-"/>
            </a:pPr>
            <a:r>
              <a:rPr lang="en-US" sz="800" noProof="0" dirty="0"/>
              <a:t>Energy benchmark features</a:t>
            </a:r>
          </a:p>
          <a:p>
            <a:pPr lvl="2">
              <a:buFontTx/>
              <a:buChar char="-"/>
            </a:pPr>
            <a:r>
              <a:rPr lang="en-US" sz="800" noProof="0" dirty="0"/>
              <a:t>Energy/power quality features</a:t>
            </a:r>
          </a:p>
          <a:p>
            <a:pPr lvl="2">
              <a:buFontTx/>
              <a:buChar char="-"/>
            </a:pPr>
            <a:r>
              <a:rPr lang="en-US" sz="800" dirty="0"/>
              <a:t>General purpose digital IO management</a:t>
            </a:r>
            <a:endParaRPr lang="en-US" sz="800" noProof="0" dirty="0"/>
          </a:p>
          <a:p>
            <a:pPr lvl="2">
              <a:buFontTx/>
              <a:buChar char="-"/>
            </a:pPr>
            <a:r>
              <a:rPr lang="en-US" sz="800" noProof="0" dirty="0"/>
              <a:t>Catenary related monitoring (arc detection, real-time </a:t>
            </a:r>
            <a:r>
              <a:rPr lang="en-US" sz="800" noProof="0" dirty="0" err="1"/>
              <a:t>V,I,P,a</a:t>
            </a:r>
            <a:r>
              <a:rPr lang="en-US" sz="800" noProof="0" dirty="0"/>
              <a:t>)</a:t>
            </a:r>
          </a:p>
          <a:p>
            <a:pPr lvl="2">
              <a:buFontTx/>
              <a:buChar char="-"/>
            </a:pPr>
            <a:r>
              <a:rPr lang="en-US" sz="800" noProof="0" dirty="0"/>
              <a:t>Any specific customer functionality (protocol, energy split/aggregation)</a:t>
            </a:r>
          </a:p>
          <a:p>
            <a:pPr lvl="2">
              <a:buFontTx/>
              <a:buChar char="-"/>
            </a:pPr>
            <a:endParaRPr lang="en-US" sz="800" noProof="0" dirty="0"/>
          </a:p>
          <a:p>
            <a:pPr>
              <a:buFontTx/>
              <a:buChar char="-"/>
            </a:pPr>
            <a:r>
              <a:rPr lang="en-US" sz="1100" noProof="0" dirty="0"/>
              <a:t>Advanced Distributed system architecture:</a:t>
            </a:r>
          </a:p>
          <a:p>
            <a:pPr lvl="1">
              <a:buFontTx/>
              <a:buChar char="-"/>
            </a:pPr>
            <a:r>
              <a:rPr lang="en-US" sz="900" noProof="0" dirty="0"/>
              <a:t>Multiple REM2000 and smart sensors can be connected over ETH network forming a complex EMS network</a:t>
            </a:r>
          </a:p>
          <a:p>
            <a:pPr lvl="1">
              <a:buFontTx/>
              <a:buChar char="-"/>
            </a:pPr>
            <a:r>
              <a:rPr lang="en-US" sz="900" noProof="0" dirty="0"/>
              <a:t>Redundant DHS setup</a:t>
            </a:r>
          </a:p>
          <a:p>
            <a:pPr lvl="1">
              <a:buFontTx/>
              <a:buChar char="-"/>
            </a:pPr>
            <a:r>
              <a:rPr lang="en-US" sz="900" noProof="0" dirty="0"/>
              <a:t>Distribution over ETH of VMF(DC only) and ECFs permit system cost optimization and energy benchmark on train subsystem level</a:t>
            </a:r>
          </a:p>
          <a:p>
            <a:pPr>
              <a:buFontTx/>
              <a:buChar char="-"/>
            </a:pPr>
            <a:r>
              <a:rPr lang="en-US" sz="1100" noProof="0" dirty="0"/>
              <a:t>Integration with train protection devices (catenary, over voltage, short circuit, harmonic detections)</a:t>
            </a:r>
          </a:p>
          <a:p>
            <a:pPr lvl="1">
              <a:buFontTx/>
              <a:buChar char="-"/>
            </a:pPr>
            <a:endParaRPr lang="en-US" sz="1000" noProof="0" dirty="0"/>
          </a:p>
          <a:p>
            <a:pPr lvl="1">
              <a:buFontTx/>
              <a:buChar char="-"/>
            </a:pPr>
            <a:endParaRPr lang="en-US" sz="900" noProof="0" dirty="0"/>
          </a:p>
          <a:p>
            <a:pPr>
              <a:buFontTx/>
              <a:buChar char="-"/>
            </a:pPr>
            <a:endParaRPr lang="en-US" sz="11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86ED0-6078-B61B-2D6B-0D856A03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85D4-63A5-4821-8173-5DC3472C337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B9C59-DA36-8B97-4A8E-28D10575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038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C346E-734D-4D27-59B7-C2A5C750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280-92D6-651C-68B8-74773902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8" y="647948"/>
            <a:ext cx="7920000" cy="3600000"/>
          </a:xfrm>
        </p:spPr>
        <p:txBody>
          <a:bodyPr>
            <a:normAutofit/>
          </a:bodyPr>
          <a:lstStyle/>
          <a:p>
            <a:r>
              <a:rPr lang="en-US" sz="2000" noProof="0" dirty="0"/>
              <a:t>FFF with previous generations</a:t>
            </a:r>
          </a:p>
          <a:p>
            <a:pPr marL="0" indent="0">
              <a:buNone/>
            </a:pPr>
            <a:r>
              <a:rPr lang="en-US" sz="1100" noProof="0" dirty="0"/>
              <a:t>Using some predefined mech kits is possible to replace FFF REM101 and REM102 with REM2000 if needed. No additional space occupation is implied. </a:t>
            </a:r>
          </a:p>
          <a:p>
            <a:pPr marL="0" indent="0">
              <a:buNone/>
            </a:pPr>
            <a:r>
              <a:rPr lang="en-US" sz="1100" noProof="0" dirty="0"/>
              <a:t>Some connectors of the previous generation has changed so only cable re-crimping may be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57512-AAA2-EDA0-BB83-E3A63051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85D4-63A5-4821-8173-5DC3472C337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0D2DE-F784-1AF6-1BD3-013E5591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5AD8A-F8A7-919A-E328-8988429C1599}"/>
              </a:ext>
            </a:extLst>
          </p:cNvPr>
          <p:cNvSpPr txBox="1"/>
          <p:nvPr/>
        </p:nvSpPr>
        <p:spPr>
          <a:xfrm>
            <a:off x="1066134" y="1731760"/>
            <a:ext cx="2288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Replacement of REM101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365228-DB15-5EFC-8F98-8095B5BE937C}"/>
              </a:ext>
            </a:extLst>
          </p:cNvPr>
          <p:cNvSpPr txBox="1"/>
          <p:nvPr/>
        </p:nvSpPr>
        <p:spPr>
          <a:xfrm>
            <a:off x="6057409" y="1800055"/>
            <a:ext cx="2242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Replacement of REM102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4EED43-132D-CA66-C27E-93722B5657E3}"/>
              </a:ext>
            </a:extLst>
          </p:cNvPr>
          <p:cNvGrpSpPr/>
          <p:nvPr/>
        </p:nvGrpSpPr>
        <p:grpSpPr>
          <a:xfrm>
            <a:off x="4707715" y="2070314"/>
            <a:ext cx="4052352" cy="2492579"/>
            <a:chOff x="180082" y="2114426"/>
            <a:chExt cx="4052352" cy="24925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52ACD1-FEAF-6451-94C5-328BE2487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082" y="2114426"/>
              <a:ext cx="4052352" cy="249257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25D75A-3BC6-19DC-420D-0F6A8F9CB395}"/>
                </a:ext>
              </a:extLst>
            </p:cNvPr>
            <p:cNvSpPr/>
            <p:nvPr/>
          </p:nvSpPr>
          <p:spPr>
            <a:xfrm>
              <a:off x="252090" y="4249331"/>
              <a:ext cx="1440160" cy="357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0975D5-DFEF-9F1C-C9EA-B4158EE6AE07}"/>
              </a:ext>
            </a:extLst>
          </p:cNvPr>
          <p:cNvGrpSpPr/>
          <p:nvPr/>
        </p:nvGrpSpPr>
        <p:grpSpPr>
          <a:xfrm>
            <a:off x="192703" y="2070315"/>
            <a:ext cx="3933553" cy="2492580"/>
            <a:chOff x="4956263" y="2088108"/>
            <a:chExt cx="3933553" cy="24925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865230-824A-F3CE-A73C-2033A0A6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6263" y="2088108"/>
              <a:ext cx="3933553" cy="249257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97301-3709-A9BB-77EE-0297B5752A52}"/>
                </a:ext>
              </a:extLst>
            </p:cNvPr>
            <p:cNvSpPr/>
            <p:nvPr/>
          </p:nvSpPr>
          <p:spPr>
            <a:xfrm>
              <a:off x="5004618" y="4249332"/>
              <a:ext cx="1440160" cy="331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EAAF8360-B49E-ABBE-6749-8C4194FD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4000"/>
            <a:ext cx="7920000" cy="288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REM2000 Main </a:t>
            </a:r>
            <a:r>
              <a:rPr lang="en-US" noProof="0" dirty="0" err="1"/>
              <a:t>FeatureS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210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26ECF-3CAC-0399-086E-FC0F02E44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8570C5-BE4D-59B8-F1CE-4C0C7711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415" y="729214"/>
            <a:ext cx="3496310" cy="35818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2A01D-FA72-7C42-C806-0BBDBEC0D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67" y="845116"/>
            <a:ext cx="5538331" cy="3600000"/>
          </a:xfrm>
        </p:spPr>
        <p:txBody>
          <a:bodyPr>
            <a:normAutofit/>
          </a:bodyPr>
          <a:lstStyle/>
          <a:p>
            <a:r>
              <a:rPr lang="en-US" sz="2000" noProof="0" dirty="0"/>
              <a:t>Latest radio technologies:</a:t>
            </a:r>
          </a:p>
          <a:p>
            <a:pPr>
              <a:buFontTx/>
              <a:buChar char="-"/>
            </a:pPr>
            <a:r>
              <a:rPr lang="en-US" sz="1600" noProof="0" dirty="0"/>
              <a:t>Connected to 2G/3G/4G/5G networks</a:t>
            </a:r>
          </a:p>
          <a:p>
            <a:pPr lvl="1">
              <a:buFontTx/>
              <a:buChar char="-"/>
              <a:tabLst>
                <a:tab pos="5600700" algn="l"/>
              </a:tabLst>
            </a:pPr>
            <a:r>
              <a:rPr lang="en-US" sz="1100" noProof="0" dirty="0"/>
              <a:t>fallback 4G to 2/3G and 5G to 2/3/4G (</a:t>
            </a:r>
            <a:r>
              <a:rPr lang="en-US" noProof="0" dirty="0"/>
              <a:t>LTE Cat 4 and 3GPP Rel-17 Redcap. 5G NR sub-6)</a:t>
            </a:r>
            <a:endParaRPr lang="en-US" sz="1100" noProof="0" dirty="0"/>
          </a:p>
          <a:p>
            <a:pPr lvl="1">
              <a:buFontTx/>
              <a:buChar char="-"/>
              <a:tabLst>
                <a:tab pos="5600700" algn="l"/>
              </a:tabLst>
            </a:pPr>
            <a:r>
              <a:rPr lang="en-US" sz="1100" noProof="0" dirty="0"/>
              <a:t>Integrated </a:t>
            </a:r>
            <a:r>
              <a:rPr lang="en-US" sz="1100" noProof="0" dirty="0" err="1"/>
              <a:t>eSIM</a:t>
            </a:r>
            <a:r>
              <a:rPr lang="en-US" sz="1100" noProof="0" dirty="0"/>
              <a:t> solution supporting latest SGP.22 protocols</a:t>
            </a:r>
          </a:p>
          <a:p>
            <a:pPr lvl="2">
              <a:buFontTx/>
              <a:buChar char="-"/>
              <a:tabLst>
                <a:tab pos="5600700" algn="l"/>
              </a:tabLst>
            </a:pPr>
            <a:r>
              <a:rPr lang="en-US" noProof="0" dirty="0"/>
              <a:t>Bootstrap profile provided by Haslerrail (no need of external internet connection to permit mobile radio commissioning)</a:t>
            </a:r>
          </a:p>
          <a:p>
            <a:pPr lvl="2">
              <a:buFontTx/>
              <a:buChar char="-"/>
              <a:tabLst>
                <a:tab pos="5600700" algn="l"/>
              </a:tabLst>
            </a:pPr>
            <a:r>
              <a:rPr lang="en-US" noProof="0" dirty="0"/>
              <a:t>Possibility to have data management done by the final customer or by the integrator/Haslerrail</a:t>
            </a:r>
          </a:p>
          <a:p>
            <a:pPr lvl="2">
              <a:buFontTx/>
              <a:buChar char="-"/>
              <a:tabLst>
                <a:tab pos="5600700" algn="l"/>
              </a:tabLst>
            </a:pPr>
            <a:endParaRPr lang="en-US" noProof="0" dirty="0"/>
          </a:p>
          <a:p>
            <a:pPr lvl="1">
              <a:buFontTx/>
              <a:buChar char="-"/>
              <a:tabLst>
                <a:tab pos="5600700" algn="l"/>
              </a:tabLst>
            </a:pPr>
            <a:r>
              <a:rPr lang="en-US" sz="1100" noProof="0" dirty="0"/>
              <a:t>Specific HW variant compliant also with old mini SIM solution</a:t>
            </a:r>
          </a:p>
          <a:p>
            <a:pPr lvl="1">
              <a:buFontTx/>
              <a:buChar char="-"/>
            </a:pPr>
            <a:endParaRPr lang="en-US" sz="1100" noProof="0" dirty="0"/>
          </a:p>
          <a:p>
            <a:pPr lvl="1">
              <a:buFontTx/>
              <a:buChar char="-"/>
            </a:pPr>
            <a:endParaRPr lang="en-US" sz="1100" noProof="0" dirty="0"/>
          </a:p>
          <a:p>
            <a:pPr>
              <a:buFontTx/>
              <a:buChar char="-"/>
            </a:pPr>
            <a:r>
              <a:rPr lang="en-US" sz="1600" noProof="0" dirty="0"/>
              <a:t>Build-in multi-constellation GNSS receiver</a:t>
            </a:r>
          </a:p>
          <a:p>
            <a:pPr lvl="1">
              <a:buFontTx/>
              <a:buChar char="-"/>
            </a:pPr>
            <a:r>
              <a:rPr lang="en-US" sz="1100" noProof="0" dirty="0"/>
              <a:t>GPS/GLONASS/BDS/Galileo/</a:t>
            </a:r>
            <a:r>
              <a:rPr lang="en-US" sz="1100" noProof="0" dirty="0" err="1"/>
              <a:t>NavIC</a:t>
            </a:r>
            <a:r>
              <a:rPr lang="en-US" sz="1600" noProof="0" dirty="0"/>
              <a:t> </a:t>
            </a:r>
          </a:p>
          <a:p>
            <a:pPr lvl="1">
              <a:buFontTx/>
              <a:buChar char="-"/>
            </a:pPr>
            <a:endParaRPr lang="en-US" sz="1100" noProof="0" dirty="0"/>
          </a:p>
          <a:p>
            <a:pPr marL="0" indent="0">
              <a:buNone/>
            </a:pPr>
            <a:endParaRPr lang="en-US" sz="1100" noProof="0" dirty="0"/>
          </a:p>
          <a:p>
            <a:pPr marL="0" indent="0">
              <a:buNone/>
            </a:pPr>
            <a:endParaRPr lang="en-US" sz="20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7C02-0728-FA6D-CC46-E68448F8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85D4-63A5-4821-8173-5DC3472C3375}" type="datetime1">
              <a:rPr lang="en-US" noProof="0" smtClean="0"/>
              <a:t>10/21/2025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652D-63F9-12EA-EC31-8DBCF049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DD9C-D697-4011-A28A-9AD9F6829A91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FFE7D5D-5CE6-BD0A-55C4-B270C7AA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4000"/>
            <a:ext cx="7920000" cy="288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REM2000 Main </a:t>
            </a:r>
            <a:r>
              <a:rPr lang="en-US" noProof="0" dirty="0" err="1"/>
              <a:t>FeatureS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9075791"/>
      </p:ext>
    </p:extLst>
  </p:cSld>
  <p:clrMapOvr>
    <a:masterClrMapping/>
  </p:clrMapOvr>
</p:sld>
</file>

<file path=ppt/theme/theme1.xml><?xml version="1.0" encoding="utf-8"?>
<a:theme xmlns:a="http://schemas.openxmlformats.org/drawingml/2006/main" name="HaslerRail OB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8485</TotalTime>
  <Words>891</Words>
  <Application>Microsoft Office PowerPoint</Application>
  <PresentationFormat>Custom</PresentationFormat>
  <Paragraphs>188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HaslerRail OBE</vt:lpstr>
      <vt:lpstr> Eress Energy Metering Day 21/10/2025</vt:lpstr>
      <vt:lpstr>REM2000 EMS OF THE NEW GENERATION</vt:lpstr>
      <vt:lpstr>Key EVOLUTIONS ACROSS GENERATIONS</vt:lpstr>
      <vt:lpstr>REM2000 Main Features</vt:lpstr>
      <vt:lpstr>REM2000 Main Features</vt:lpstr>
      <vt:lpstr>REM2000 Main FeatureS</vt:lpstr>
      <vt:lpstr>REM2000 Main FeatureS</vt:lpstr>
      <vt:lpstr>REM2000 Main FeatureS</vt:lpstr>
      <vt:lpstr>REM2000 Main FeatureS</vt:lpstr>
      <vt:lpstr>REM2000 Main Features</vt:lpstr>
      <vt:lpstr>REM2000 Main Features</vt:lpstr>
      <vt:lpstr>PowerPoint Presentation</vt:lpstr>
      <vt:lpstr>PowerPoint Presentation</vt:lpstr>
    </vt:vector>
  </TitlesOfParts>
  <Company>Secheron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LARANJEIRO Cindy</dc:creator>
  <cp:lastModifiedBy>Fiengo Aniello</cp:lastModifiedBy>
  <cp:revision>230</cp:revision>
  <dcterms:created xsi:type="dcterms:W3CDTF">2020-12-10T12:18:39Z</dcterms:created>
  <dcterms:modified xsi:type="dcterms:W3CDTF">2025-10-21T07:13:21Z</dcterms:modified>
</cp:coreProperties>
</file>